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9"/>
  </p:notesMasterIdLst>
  <p:sldIdLst>
    <p:sldId id="257" r:id="rId2"/>
    <p:sldId id="258" r:id="rId3"/>
    <p:sldId id="259" r:id="rId4"/>
    <p:sldId id="260" r:id="rId5"/>
    <p:sldId id="261" r:id="rId6"/>
    <p:sldId id="268" r:id="rId7"/>
    <p:sldId id="262" r:id="rId8"/>
    <p:sldId id="265" r:id="rId9"/>
    <p:sldId id="269" r:id="rId10"/>
    <p:sldId id="266" r:id="rId11"/>
    <p:sldId id="267" r:id="rId12"/>
    <p:sldId id="270" r:id="rId13"/>
    <p:sldId id="271" r:id="rId14"/>
    <p:sldId id="272" r:id="rId15"/>
    <p:sldId id="273" r:id="rId16"/>
    <p:sldId id="317" r:id="rId17"/>
    <p:sldId id="274" r:id="rId18"/>
    <p:sldId id="275" r:id="rId19"/>
    <p:sldId id="276" r:id="rId20"/>
    <p:sldId id="278" r:id="rId21"/>
    <p:sldId id="277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8" r:id="rId31"/>
    <p:sldId id="287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300" r:id="rId41"/>
    <p:sldId id="297" r:id="rId42"/>
    <p:sldId id="299" r:id="rId43"/>
    <p:sldId id="301" r:id="rId44"/>
    <p:sldId id="302" r:id="rId45"/>
    <p:sldId id="303" r:id="rId46"/>
    <p:sldId id="304" r:id="rId47"/>
    <p:sldId id="305" r:id="rId48"/>
    <p:sldId id="306" r:id="rId49"/>
    <p:sldId id="308" r:id="rId50"/>
    <p:sldId id="309" r:id="rId51"/>
    <p:sldId id="310" r:id="rId52"/>
    <p:sldId id="311" r:id="rId53"/>
    <p:sldId id="312" r:id="rId54"/>
    <p:sldId id="313" r:id="rId55"/>
    <p:sldId id="314" r:id="rId56"/>
    <p:sldId id="316" r:id="rId57"/>
    <p:sldId id="315" r:id="rId58"/>
  </p:sldIdLst>
  <p:sldSz cx="14630400" cy="8229600"/>
  <p:notesSz cx="6858000" cy="9144000"/>
  <p:defaultTextStyle>
    <a:defPPr>
      <a:defRPr lang="en-US"/>
    </a:defPPr>
    <a:lvl1pPr marL="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18A03"/>
    <a:srgbClr val="5CAE95"/>
    <a:srgbClr val="778081"/>
    <a:srgbClr val="F2B12C"/>
    <a:srgbClr val="6CAAD1"/>
    <a:srgbClr val="3F53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6397"/>
  </p:normalViewPr>
  <p:slideViewPr>
    <p:cSldViewPr snapToGrid="0" snapToObjects="1">
      <p:cViewPr>
        <p:scale>
          <a:sx n="85" d="100"/>
          <a:sy n="85" d="100"/>
        </p:scale>
        <p:origin x="-80" y="-80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interSettings" Target="printerSettings/printerSettings1.bin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88348-84A9-184D-B795-3D5839999B88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A2E5AA-E0E7-284E-A160-A920B10A2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537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</a:p>
          <a:p>
            <a:r>
              <a:rPr lang="mr-IN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rubocop</a:t>
            </a:r>
            <a:r>
              <a:rPr lang="en-US" baseline="0" dirty="0" smtClean="0"/>
              <a:t> in new cookbook </a:t>
            </a:r>
            <a:r>
              <a:rPr lang="mr-IN" baseline="0" dirty="0" smtClean="0"/>
              <a:t>–</a:t>
            </a:r>
            <a:r>
              <a:rPr lang="en-US" baseline="0" dirty="0" smtClean="0"/>
              <a:t> see failures</a:t>
            </a:r>
          </a:p>
          <a:p>
            <a:r>
              <a:rPr lang="en-US" baseline="0" dirty="0" smtClean="0"/>
              <a:t>- </a:t>
            </a:r>
            <a:r>
              <a:rPr lang="en-US" baseline="0" dirty="0" err="1" smtClean="0"/>
              <a:t>cookstyle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no failures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2E5AA-E0E7-284E-A160-A920B10A2FB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18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</a:p>
          <a:p>
            <a:r>
              <a:rPr lang="mr-IN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rubocop</a:t>
            </a:r>
            <a:r>
              <a:rPr lang="en-US" baseline="0" dirty="0" smtClean="0"/>
              <a:t> in new cookbook </a:t>
            </a:r>
            <a:r>
              <a:rPr lang="mr-IN" baseline="0" dirty="0" smtClean="0"/>
              <a:t>–</a:t>
            </a:r>
            <a:r>
              <a:rPr lang="en-US" baseline="0" dirty="0" smtClean="0"/>
              <a:t> see failures</a:t>
            </a:r>
          </a:p>
          <a:p>
            <a:r>
              <a:rPr lang="en-US" baseline="0" dirty="0" smtClean="0"/>
              <a:t>- </a:t>
            </a:r>
            <a:r>
              <a:rPr lang="en-US" baseline="0" dirty="0" err="1" smtClean="0"/>
              <a:t>cookstyle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no failures</a:t>
            </a:r>
          </a:p>
          <a:p>
            <a:endParaRPr lang="en-US" dirty="0" smtClean="0"/>
          </a:p>
          <a:p>
            <a:r>
              <a:rPr lang="en-US" dirty="0" smtClean="0"/>
              <a:t>Demo</a:t>
            </a:r>
          </a:p>
          <a:p>
            <a:r>
              <a:rPr lang="en-US" dirty="0" err="1" smtClean="0"/>
              <a:t>foodcritic</a:t>
            </a:r>
            <a:r>
              <a:rPr lang="en-US" baseline="0" dirty="0" smtClean="0"/>
              <a:t> .</a:t>
            </a:r>
          </a:p>
          <a:p>
            <a:r>
              <a:rPr lang="en-US" baseline="0" dirty="0" smtClean="0"/>
              <a:t>echo $?</a:t>
            </a:r>
          </a:p>
          <a:p>
            <a:r>
              <a:rPr lang="en-US" baseline="0" dirty="0" err="1" smtClean="0"/>
              <a:t>foodcritic</a:t>
            </a:r>
            <a:r>
              <a:rPr lang="en-US" baseline="0" dirty="0" smtClean="0"/>
              <a:t> . </a:t>
            </a:r>
            <a:r>
              <a:rPr lang="mr-IN" baseline="0" dirty="0" smtClean="0"/>
              <a:t>–</a:t>
            </a:r>
            <a:r>
              <a:rPr lang="en-US" baseline="0" dirty="0" smtClean="0"/>
              <a:t>f any</a:t>
            </a:r>
          </a:p>
          <a:p>
            <a:r>
              <a:rPr lang="en-US" baseline="0" dirty="0" smtClean="0"/>
              <a:t>Exclude test, </a:t>
            </a:r>
            <a:r>
              <a:rPr lang="en-US" baseline="0" dirty="0" err="1" smtClean="0"/>
              <a:t>exlucde</a:t>
            </a:r>
            <a:r>
              <a:rPr lang="en-US" baseline="0" dirty="0" smtClean="0"/>
              <a:t> the two supermarket </a:t>
            </a:r>
            <a:r>
              <a:rPr lang="en-US" baseline="0" dirty="0" err="1" smtClean="0"/>
              <a:t>urls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2E5AA-E0E7-284E-A160-A920B10A2FB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18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</a:p>
          <a:p>
            <a:r>
              <a:rPr lang="mr-IN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rubocop</a:t>
            </a:r>
            <a:r>
              <a:rPr lang="en-US" baseline="0" dirty="0" smtClean="0"/>
              <a:t> in new cookbook </a:t>
            </a:r>
            <a:r>
              <a:rPr lang="mr-IN" baseline="0" dirty="0" smtClean="0"/>
              <a:t>–</a:t>
            </a:r>
            <a:r>
              <a:rPr lang="en-US" baseline="0" dirty="0" smtClean="0"/>
              <a:t> see failures</a:t>
            </a:r>
          </a:p>
          <a:p>
            <a:r>
              <a:rPr lang="en-US" baseline="0" dirty="0" smtClean="0"/>
              <a:t>- </a:t>
            </a:r>
            <a:r>
              <a:rPr lang="en-US" baseline="0" dirty="0" err="1" smtClean="0"/>
              <a:t>cookstyle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no failures</a:t>
            </a:r>
          </a:p>
          <a:p>
            <a:endParaRPr lang="en-US" dirty="0" smtClean="0"/>
          </a:p>
          <a:p>
            <a:r>
              <a:rPr lang="en-US" dirty="0" smtClean="0"/>
              <a:t>Demo</a:t>
            </a:r>
          </a:p>
          <a:p>
            <a:r>
              <a:rPr lang="en-US" dirty="0" err="1" smtClean="0"/>
              <a:t>foodcritic</a:t>
            </a:r>
            <a:r>
              <a:rPr lang="en-US" baseline="0" dirty="0" smtClean="0"/>
              <a:t> .</a:t>
            </a:r>
          </a:p>
          <a:p>
            <a:r>
              <a:rPr lang="en-US" baseline="0" dirty="0" smtClean="0"/>
              <a:t>echo $?</a:t>
            </a:r>
          </a:p>
          <a:p>
            <a:r>
              <a:rPr lang="en-US" baseline="0" dirty="0" err="1" smtClean="0"/>
              <a:t>foodcritic</a:t>
            </a:r>
            <a:r>
              <a:rPr lang="en-US" baseline="0" dirty="0" smtClean="0"/>
              <a:t> . </a:t>
            </a:r>
            <a:r>
              <a:rPr lang="mr-IN" baseline="0" dirty="0" smtClean="0"/>
              <a:t>–</a:t>
            </a:r>
            <a:r>
              <a:rPr lang="en-US" baseline="0" dirty="0" smtClean="0"/>
              <a:t>f any</a:t>
            </a:r>
          </a:p>
          <a:p>
            <a:r>
              <a:rPr lang="en-US" baseline="0" dirty="0" smtClean="0"/>
              <a:t>Exclude test, </a:t>
            </a:r>
            <a:r>
              <a:rPr lang="en-US" baseline="0" dirty="0" err="1" smtClean="0"/>
              <a:t>exlucde</a:t>
            </a:r>
            <a:r>
              <a:rPr lang="en-US" baseline="0" dirty="0" smtClean="0"/>
              <a:t> the two supermarket </a:t>
            </a:r>
            <a:r>
              <a:rPr lang="en-US" baseline="0" dirty="0" err="1" smtClean="0"/>
              <a:t>urls</a:t>
            </a:r>
            <a:endParaRPr lang="en-US" baseline="0" smtClean="0"/>
          </a:p>
          <a:p>
            <a:endParaRPr lang="en-US" baseline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2E5AA-E0E7-284E-A160-A920B10A2FB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18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</a:p>
          <a:p>
            <a:r>
              <a:rPr lang="mr-IN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rubocop</a:t>
            </a:r>
            <a:r>
              <a:rPr lang="en-US" baseline="0" dirty="0" smtClean="0"/>
              <a:t> in new cookbook </a:t>
            </a:r>
            <a:r>
              <a:rPr lang="mr-IN" baseline="0" dirty="0" smtClean="0"/>
              <a:t>–</a:t>
            </a:r>
            <a:r>
              <a:rPr lang="en-US" baseline="0" dirty="0" smtClean="0"/>
              <a:t> see failures</a:t>
            </a:r>
          </a:p>
          <a:p>
            <a:r>
              <a:rPr lang="en-US" baseline="0" dirty="0" smtClean="0"/>
              <a:t>- </a:t>
            </a:r>
            <a:r>
              <a:rPr lang="en-US" baseline="0" dirty="0" err="1" smtClean="0"/>
              <a:t>cookstyle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no failures</a:t>
            </a:r>
          </a:p>
          <a:p>
            <a:endParaRPr lang="en-US" dirty="0" smtClean="0"/>
          </a:p>
          <a:p>
            <a:r>
              <a:rPr lang="en-US" dirty="0" smtClean="0"/>
              <a:t>Demo</a:t>
            </a:r>
          </a:p>
          <a:p>
            <a:r>
              <a:rPr lang="en-US" dirty="0" err="1" smtClean="0"/>
              <a:t>foodcritic</a:t>
            </a:r>
            <a:r>
              <a:rPr lang="en-US" baseline="0" dirty="0" smtClean="0"/>
              <a:t> .</a:t>
            </a:r>
          </a:p>
          <a:p>
            <a:r>
              <a:rPr lang="en-US" baseline="0" dirty="0" smtClean="0"/>
              <a:t>echo $?</a:t>
            </a:r>
          </a:p>
          <a:p>
            <a:r>
              <a:rPr lang="en-US" baseline="0" dirty="0" err="1" smtClean="0"/>
              <a:t>foodcritic</a:t>
            </a:r>
            <a:r>
              <a:rPr lang="en-US" baseline="0" dirty="0" smtClean="0"/>
              <a:t> . </a:t>
            </a:r>
            <a:r>
              <a:rPr lang="mr-IN" baseline="0" dirty="0" smtClean="0"/>
              <a:t>–</a:t>
            </a:r>
            <a:r>
              <a:rPr lang="en-US" baseline="0" dirty="0" smtClean="0"/>
              <a:t>f any</a:t>
            </a:r>
          </a:p>
          <a:p>
            <a:r>
              <a:rPr lang="en-US" baseline="0" dirty="0" smtClean="0"/>
              <a:t>Exclude test, </a:t>
            </a:r>
            <a:r>
              <a:rPr lang="en-US" baseline="0" dirty="0" err="1" smtClean="0"/>
              <a:t>exlucde</a:t>
            </a:r>
            <a:r>
              <a:rPr lang="en-US" baseline="0" dirty="0" smtClean="0"/>
              <a:t> the two supermarket </a:t>
            </a:r>
            <a:r>
              <a:rPr lang="en-US" baseline="0" dirty="0" err="1" smtClean="0"/>
              <a:t>urls</a:t>
            </a:r>
            <a:endParaRPr lang="en-US" baseline="0" smtClean="0"/>
          </a:p>
          <a:p>
            <a:endParaRPr lang="en-US" baseline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2E5AA-E0E7-284E-A160-A920B10A2FB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18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This is Chef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407686-5E58-604E-A64E-1FDC37A07E1B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2988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nnova</a:t>
            </a:r>
            <a:r>
              <a:rPr lang="en-US" dirty="0" smtClean="0"/>
              <a:t>/2043992972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2E5AA-E0E7-284E-A160-A920B10A2FB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443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5958385"/>
            <a:ext cx="10972800" cy="765371"/>
          </a:xfrm>
        </p:spPr>
        <p:txBody>
          <a:bodyPr anchor="b">
            <a:noAutofit/>
          </a:bodyPr>
          <a:lstStyle>
            <a:lvl1pPr algn="ctr">
              <a:defRPr sz="5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1017" y="6723756"/>
            <a:ext cx="8348366" cy="1220836"/>
          </a:xfrm>
        </p:spPr>
        <p:txBody>
          <a:bodyPr/>
          <a:lstStyle>
            <a:lvl1pPr marL="0" indent="0" algn="ctr">
              <a:buNone/>
              <a:defRPr sz="290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200"/>
            </a:lvl3pPr>
            <a:lvl4pPr marL="1645920" indent="0" algn="ctr">
              <a:buNone/>
              <a:defRPr sz="1900"/>
            </a:lvl4pPr>
            <a:lvl5pPr marL="2194560" indent="0" algn="ctr">
              <a:buNone/>
              <a:defRPr sz="1900"/>
            </a:lvl5pPr>
            <a:lvl6pPr marL="2743200" indent="0" algn="ctr">
              <a:buNone/>
              <a:defRPr sz="1900"/>
            </a:lvl6pPr>
            <a:lvl7pPr marL="3291840" indent="0" algn="ctr">
              <a:buNone/>
              <a:defRPr sz="1900"/>
            </a:lvl7pPr>
            <a:lvl8pPr marL="3840480" indent="0" algn="ctr">
              <a:buNone/>
              <a:defRPr sz="1900"/>
            </a:lvl8pPr>
            <a:lvl9pPr marL="4389120" indent="0" algn="ctr">
              <a:buNone/>
              <a:defRPr sz="19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67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305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4630400" cy="82296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2984" y="2207584"/>
            <a:ext cx="9364432" cy="3639144"/>
          </a:xfrm>
          <a:solidFill>
            <a:schemeClr val="bg2"/>
          </a:solidFill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4037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0958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3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01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54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200" b="1"/>
            </a:lvl3pPr>
            <a:lvl4pPr marL="1645920" indent="0">
              <a:buNone/>
              <a:defRPr sz="1900" b="1"/>
            </a:lvl4pPr>
            <a:lvl5pPr marL="2194560" indent="0">
              <a:buNone/>
              <a:defRPr sz="1900" b="1"/>
            </a:lvl5pPr>
            <a:lvl6pPr marL="2743200" indent="0">
              <a:buNone/>
              <a:defRPr sz="1900" b="1"/>
            </a:lvl6pPr>
            <a:lvl7pPr marL="3291840" indent="0">
              <a:buNone/>
              <a:defRPr sz="1900" b="1"/>
            </a:lvl7pPr>
            <a:lvl8pPr marL="3840480" indent="0">
              <a:buNone/>
              <a:defRPr sz="1900" b="1"/>
            </a:lvl8pPr>
            <a:lvl9pPr marL="4389120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200" b="1"/>
            </a:lvl3pPr>
            <a:lvl4pPr marL="1645920" indent="0">
              <a:buNone/>
              <a:defRPr sz="1900" b="1"/>
            </a:lvl4pPr>
            <a:lvl5pPr marL="2194560" indent="0">
              <a:buNone/>
              <a:defRPr sz="1900" b="1"/>
            </a:lvl5pPr>
            <a:lvl6pPr marL="2743200" indent="0">
              <a:buNone/>
              <a:defRPr sz="1900" b="1"/>
            </a:lvl6pPr>
            <a:lvl7pPr marL="3291840" indent="0">
              <a:buNone/>
              <a:defRPr sz="1900" b="1"/>
            </a:lvl7pPr>
            <a:lvl8pPr marL="3840480" indent="0">
              <a:buNone/>
              <a:defRPr sz="1900" b="1"/>
            </a:lvl8pPr>
            <a:lvl9pPr marL="4389120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5"/>
          <p:cNvSpPr>
            <a:spLocks noGrp="1"/>
          </p:cNvSpPr>
          <p:nvPr>
            <p:ph type="dt" sz="half" idx="11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705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715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07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00"/>
            </a:lvl1pPr>
            <a:lvl2pPr>
              <a:defRPr sz="34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00"/>
            </a:lvl1pPr>
            <a:lvl2pPr marL="548640" indent="0">
              <a:buNone/>
              <a:defRPr sz="1700"/>
            </a:lvl2pPr>
            <a:lvl3pPr marL="1097280" indent="0">
              <a:buNone/>
              <a:defRPr sz="140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022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00"/>
            </a:lvl1pPr>
            <a:lvl2pPr marL="548640" indent="0">
              <a:buNone/>
              <a:defRPr sz="3400"/>
            </a:lvl2pPr>
            <a:lvl3pPr marL="1097280" indent="0">
              <a:buNone/>
              <a:defRPr sz="290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00"/>
            </a:lvl1pPr>
            <a:lvl2pPr marL="548640" indent="0">
              <a:buNone/>
              <a:defRPr sz="1700"/>
            </a:lvl2pPr>
            <a:lvl3pPr marL="1097280" indent="0">
              <a:buNone/>
              <a:defRPr sz="140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53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109728" tIns="54864" rIns="109728" bIns="5486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508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2" r:id="rId11"/>
    <p:sldLayoutId id="2147483671" r:id="rId1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300" b="0" i="0" kern="1200">
          <a:solidFill>
            <a:schemeClr val="tx1"/>
          </a:solidFill>
          <a:latin typeface="Gill Sans Light"/>
          <a:ea typeface="+mj-ea"/>
          <a:cs typeface="Gill Sans Light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/>
        <a:buChar char="•"/>
        <a:defRPr sz="3400" b="0" i="0" kern="1200">
          <a:solidFill>
            <a:schemeClr val="tx1"/>
          </a:solidFill>
          <a:latin typeface="Gill Sans Light"/>
          <a:ea typeface="+mn-ea"/>
          <a:cs typeface="Gill Sans Light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900" b="0" i="0" kern="1200">
          <a:solidFill>
            <a:schemeClr val="tx1"/>
          </a:solidFill>
          <a:latin typeface="Gill Sans Light"/>
          <a:ea typeface="+mn-ea"/>
          <a:cs typeface="Gill Sans Light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400" b="0" i="0" kern="1200">
          <a:solidFill>
            <a:schemeClr val="tx1"/>
          </a:solidFill>
          <a:latin typeface="Gill Sans Light"/>
          <a:ea typeface="+mn-ea"/>
          <a:cs typeface="Gill Sans Light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b="0" i="0" kern="1200">
          <a:solidFill>
            <a:schemeClr val="tx1"/>
          </a:solidFill>
          <a:latin typeface="Gill Sans Light"/>
          <a:ea typeface="+mn-ea"/>
          <a:cs typeface="Gill Sans Light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b="0" i="0" kern="1200">
          <a:solidFill>
            <a:schemeClr val="tx1"/>
          </a:solidFill>
          <a:latin typeface="Gill Sans Light"/>
          <a:ea typeface="+mn-ea"/>
          <a:cs typeface="Gill Sans Light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chef/cookstyl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chef/cookstyle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chef/cookstyle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chef/cookstyle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ef-cookbooks/windows/blob/master/appveyor.yml" TargetMode="External"/><Relationship Id="rId4" Type="http://schemas.openxmlformats.org/officeDocument/2006/relationships/hyperlink" Target="https://github.com/chef-cookbooks/windows/blob/master/Rakefil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hef-cookbooks/windows/blob/master/.travis.yml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travis-ci.org/chef-cookbooks/activemq" TargetMode="External"/><Relationship Id="rId4" Type="http://schemas.openxmlformats.org/officeDocument/2006/relationships/hyperlink" Target="https://github.com/chef-cookbooks/activemq/blob/master/.kitchen.docker.yml" TargetMode="External"/><Relationship Id="rId5" Type="http://schemas.openxmlformats.org/officeDocument/2006/relationships/hyperlink" Target="https://github.com/someara/kitchen-dokken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hef-cookbooks/activemq/blob/master/.travis.yml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eggs.chef.io" TargetMode="External"/><Relationship Id="rId4" Type="http://schemas.openxmlformats.org/officeDocument/2006/relationships/hyperlink" Target="http://hugops.chef.io" TargetMode="External"/><Relationship Id="rId5" Type="http://schemas.openxmlformats.org/officeDocument/2006/relationships/hyperlink" Target="mailto:nharvey@chef.io" TargetMode="External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i.chef.io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Modern Cookbook Development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Nathen Harvey | @nathenharvey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68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kitchen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12618720" cy="261514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0.10.0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default-ubuntu-1404  Vagrant  ChefZero     Busser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default-centos-71    Vagrant  ChefZero     Busser    Ssh        &lt;Not Created&gt;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0" y="4805890"/>
            <a:ext cx="12618720" cy="260646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0.19.6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default-ubuntu-1604  Vagrant  ChefZero     Inspec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default-centos-72    Vagrant  ChefZero     Inspec    Ssh        &lt;Not Created&gt;</a:t>
            </a:r>
            <a:endParaRPr lang="en-US" sz="2500" dirty="0">
              <a:latin typeface="Consolas"/>
              <a:cs typeface="Consolas"/>
            </a:endParaRPr>
          </a:p>
        </p:txBody>
      </p:sp>
      <p:sp>
        <p:nvSpPr>
          <p:cNvPr id="5" name="Frame 4"/>
          <p:cNvSpPr/>
          <p:nvPr/>
        </p:nvSpPr>
        <p:spPr>
          <a:xfrm>
            <a:off x="2227533" y="3203927"/>
            <a:ext cx="2149375" cy="1015880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2227533" y="5798344"/>
            <a:ext cx="2149375" cy="1015880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2355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kitchen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12618720" cy="261514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0.10.0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default-ubuntu-1404  Vagrant  ChefZero     Busser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default-centos-71    Vagrant  ChefZero     Busser    Ssh        &lt;Not Created&gt;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0" y="4805890"/>
            <a:ext cx="12618720" cy="260646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0.19.6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default-ubuntu-1604  Vagrant  ChefZero     Inspec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default-centos-72    Vagrant  ChefZero     Inspec    Ssh        &lt;Not Created&gt;</a:t>
            </a:r>
            <a:endParaRPr lang="en-US" sz="2500" dirty="0">
              <a:latin typeface="Consolas"/>
              <a:cs typeface="Consolas"/>
            </a:endParaRPr>
          </a:p>
        </p:txBody>
      </p:sp>
      <p:sp>
        <p:nvSpPr>
          <p:cNvPr id="5" name="Frame 4"/>
          <p:cNvSpPr/>
          <p:nvPr/>
        </p:nvSpPr>
        <p:spPr>
          <a:xfrm>
            <a:off x="2227533" y="3203927"/>
            <a:ext cx="2149375" cy="1015880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2227533" y="5798344"/>
            <a:ext cx="2149375" cy="1015880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/>
          <p:cNvSpPr/>
          <p:nvPr/>
        </p:nvSpPr>
        <p:spPr>
          <a:xfrm>
            <a:off x="7620509" y="5255221"/>
            <a:ext cx="1973517" cy="1797325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7620509" y="2594416"/>
            <a:ext cx="1973517" cy="1797325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817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Testing Your New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cookstyle</a:t>
            </a:r>
          </a:p>
          <a:p>
            <a:pPr lvl="1"/>
            <a:r>
              <a:rPr lang="en-US" smtClean="0">
                <a:hlinkClick r:id="rId3"/>
              </a:rPr>
              <a:t>https://github.com/chef/cookstyle</a:t>
            </a:r>
            <a:endParaRPr lang="en-US" smtClean="0"/>
          </a:p>
          <a:p>
            <a:pPr lvl="1"/>
            <a:r>
              <a:rPr lang="en-US" smtClean="0"/>
              <a:t>Version pinned rubocop and reasonable defaults for Chef Cookbooks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18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Testing Your New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cookstyle</a:t>
            </a:r>
          </a:p>
          <a:p>
            <a:pPr lvl="1"/>
            <a:r>
              <a:rPr lang="en-US" smtClean="0">
                <a:hlinkClick r:id="rId3"/>
              </a:rPr>
              <a:t>https://github.com/chef/cookstyle</a:t>
            </a:r>
            <a:endParaRPr lang="en-US" smtClean="0"/>
          </a:p>
          <a:p>
            <a:pPr lvl="1"/>
            <a:r>
              <a:rPr lang="en-US" smtClean="0"/>
              <a:t>Version pinned rubocop and reasonable defaults for Chef Cookbooks</a:t>
            </a:r>
          </a:p>
          <a:p>
            <a:r>
              <a:rPr lang="en-US" smtClean="0"/>
              <a:t>Foodcritic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649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Testing Your New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cookstyle</a:t>
            </a:r>
          </a:p>
          <a:p>
            <a:pPr lvl="1"/>
            <a:r>
              <a:rPr lang="en-US" smtClean="0">
                <a:hlinkClick r:id="rId3"/>
              </a:rPr>
              <a:t>https://github.com/chef/cookstyle</a:t>
            </a:r>
            <a:endParaRPr lang="en-US" smtClean="0"/>
          </a:p>
          <a:p>
            <a:pPr lvl="1"/>
            <a:r>
              <a:rPr lang="en-US" smtClean="0"/>
              <a:t>Version pinned rubocop and reasonable defaults for Chef Cookbooks</a:t>
            </a:r>
          </a:p>
          <a:p>
            <a:r>
              <a:rPr lang="en-US" smtClean="0"/>
              <a:t>Foodcritic</a:t>
            </a:r>
          </a:p>
          <a:p>
            <a:r>
              <a:rPr lang="en-US" smtClean="0"/>
              <a:t>Chefspec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322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Testing Your New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cookstyle</a:t>
            </a:r>
          </a:p>
          <a:p>
            <a:pPr lvl="1"/>
            <a:r>
              <a:rPr lang="en-US" smtClean="0">
                <a:hlinkClick r:id="rId3"/>
              </a:rPr>
              <a:t>https://github.com/chef/cookstyle</a:t>
            </a:r>
            <a:endParaRPr lang="en-US" smtClean="0"/>
          </a:p>
          <a:p>
            <a:pPr lvl="1"/>
            <a:r>
              <a:rPr lang="en-US" smtClean="0"/>
              <a:t>Version pinned rubocop and reasonable defaults for Chef Cookbooks</a:t>
            </a:r>
          </a:p>
          <a:p>
            <a:r>
              <a:rPr lang="en-US" smtClean="0"/>
              <a:t>Foodcritic</a:t>
            </a:r>
          </a:p>
          <a:p>
            <a:r>
              <a:rPr lang="en-US" smtClean="0"/>
              <a:t>Chefspec</a:t>
            </a:r>
          </a:p>
          <a:p>
            <a:r>
              <a:rPr lang="en-US" smtClean="0"/>
              <a:t>Test Kitchen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720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96"/>
          <p:cNvSpPr/>
          <p:nvPr/>
        </p:nvSpPr>
        <p:spPr>
          <a:xfrm>
            <a:off x="7302811" y="4234701"/>
            <a:ext cx="44101" cy="1712101"/>
          </a:xfrm>
          <a:prstGeom prst="rect">
            <a:avLst/>
          </a:prstGeom>
          <a:solidFill>
            <a:srgbClr val="7D868C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/>
            <a:endParaRPr sz="2400" kern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" name="Shape 597"/>
          <p:cNvSpPr/>
          <p:nvPr/>
        </p:nvSpPr>
        <p:spPr>
          <a:xfrm>
            <a:off x="10304649" y="4234701"/>
            <a:ext cx="44101" cy="1712101"/>
          </a:xfrm>
          <a:prstGeom prst="rect">
            <a:avLst/>
          </a:prstGeom>
          <a:solidFill>
            <a:srgbClr val="7D868C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/>
            <a:endParaRPr sz="2400" kern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" name="Shape 598"/>
          <p:cNvSpPr/>
          <p:nvPr/>
        </p:nvSpPr>
        <p:spPr>
          <a:xfrm>
            <a:off x="4299414" y="4234701"/>
            <a:ext cx="44101" cy="1712101"/>
          </a:xfrm>
          <a:prstGeom prst="rect">
            <a:avLst/>
          </a:prstGeom>
          <a:solidFill>
            <a:srgbClr val="7D868C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/>
            <a:endParaRPr sz="2400" kern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" name="Shape 599"/>
          <p:cNvSpPr/>
          <p:nvPr/>
        </p:nvSpPr>
        <p:spPr>
          <a:xfrm>
            <a:off x="2783280" y="5173445"/>
            <a:ext cx="2872800" cy="1471198"/>
          </a:xfrm>
          <a:prstGeom prst="rect">
            <a:avLst/>
          </a:prstGeom>
          <a:solidFill>
            <a:srgbClr val="3F5364"/>
          </a:solidFill>
          <a:ln>
            <a:noFill/>
          </a:ln>
        </p:spPr>
        <p:txBody>
          <a:bodyPr lIns="91439" tIns="45720" rIns="91439" bIns="182854" anchor="b" anchorCtr="0">
            <a:noAutofit/>
          </a:bodyPr>
          <a:lstStyle/>
          <a:p>
            <a:pPr algn="ctr" defTabSz="914292">
              <a:buSzPct val="25000"/>
            </a:pPr>
            <a:r>
              <a:rPr lang="en-US" sz="1900" kern="0" dirty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Infrastructure Automation</a:t>
            </a:r>
          </a:p>
        </p:txBody>
      </p:sp>
      <p:sp>
        <p:nvSpPr>
          <p:cNvPr id="6" name="Shape 600"/>
          <p:cNvSpPr/>
          <p:nvPr/>
        </p:nvSpPr>
        <p:spPr>
          <a:xfrm>
            <a:off x="5821089" y="5173445"/>
            <a:ext cx="2938499" cy="1471198"/>
          </a:xfrm>
          <a:prstGeom prst="rect">
            <a:avLst/>
          </a:prstGeom>
          <a:solidFill>
            <a:srgbClr val="3F5364"/>
          </a:solidFill>
          <a:ln>
            <a:noFill/>
          </a:ln>
        </p:spPr>
        <p:txBody>
          <a:bodyPr lIns="91439" tIns="45720" rIns="91439" bIns="182854" anchor="b" anchorCtr="0">
            <a:noAutofit/>
          </a:bodyPr>
          <a:lstStyle/>
          <a:p>
            <a:pPr algn="ctr" defTabSz="914292">
              <a:buSzPct val="25000"/>
            </a:pPr>
            <a:r>
              <a:rPr lang="en-US" sz="1900" kern="0" dirty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Application Automation</a:t>
            </a:r>
          </a:p>
        </p:txBody>
      </p:sp>
      <p:sp>
        <p:nvSpPr>
          <p:cNvPr id="7" name="Shape 601"/>
          <p:cNvSpPr/>
          <p:nvPr/>
        </p:nvSpPr>
        <p:spPr>
          <a:xfrm>
            <a:off x="8908387" y="5173445"/>
            <a:ext cx="2938501" cy="1471198"/>
          </a:xfrm>
          <a:prstGeom prst="rect">
            <a:avLst/>
          </a:prstGeom>
          <a:solidFill>
            <a:srgbClr val="3F5364"/>
          </a:solidFill>
          <a:ln>
            <a:noFill/>
          </a:ln>
        </p:spPr>
        <p:txBody>
          <a:bodyPr lIns="91439" tIns="45720" rIns="91439" bIns="182854" anchor="b" anchorCtr="0">
            <a:noAutofit/>
          </a:bodyPr>
          <a:lstStyle/>
          <a:p>
            <a:pPr algn="ctr" defTabSz="914292">
              <a:buSzPct val="25000"/>
            </a:pPr>
            <a:r>
              <a:rPr lang="en-US" sz="1900" kern="0" dirty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Compliance Automation</a:t>
            </a:r>
          </a:p>
        </p:txBody>
      </p:sp>
      <p:pic>
        <p:nvPicPr>
          <p:cNvPr id="8" name="Shape 602" descr="Chef_Whit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40563" y="5441673"/>
            <a:ext cx="558301" cy="54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603" descr="white-inspec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15602" y="5528866"/>
            <a:ext cx="1524000" cy="37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604" descr="white-habitat-logo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619565" y="5446890"/>
            <a:ext cx="1341600" cy="4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605"/>
          <p:cNvSpPr/>
          <p:nvPr/>
        </p:nvSpPr>
        <p:spPr>
          <a:xfrm>
            <a:off x="2783293" y="1524061"/>
            <a:ext cx="9063901" cy="3020101"/>
          </a:xfrm>
          <a:prstGeom prst="rect">
            <a:avLst/>
          </a:prstGeom>
          <a:solidFill>
            <a:srgbClr val="F9CFA5"/>
          </a:solidFill>
          <a:ln>
            <a:noFill/>
          </a:ln>
        </p:spPr>
        <p:txBody>
          <a:bodyPr lIns="91439" tIns="45720" rIns="91439" bIns="45720" anchor="t" anchorCtr="0">
            <a:noAutofit/>
          </a:bodyPr>
          <a:lstStyle/>
          <a:p>
            <a:pPr defTabSz="914292"/>
            <a:endParaRPr sz="2400" kern="0">
              <a:solidFill>
                <a:srgbClr val="2F3336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2" name="Shape 606"/>
          <p:cNvSpPr/>
          <p:nvPr/>
        </p:nvSpPr>
        <p:spPr>
          <a:xfrm>
            <a:off x="2901603" y="2195562"/>
            <a:ext cx="7403101" cy="1073400"/>
          </a:xfrm>
          <a:prstGeom prst="rect">
            <a:avLst/>
          </a:prstGeom>
          <a:solidFill>
            <a:srgbClr val="F18B21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>
              <a:buSzPct val="25000"/>
            </a:pPr>
            <a:r>
              <a:rPr lang="en-US" sz="3200" kern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Workflow</a:t>
            </a:r>
          </a:p>
        </p:txBody>
      </p:sp>
      <p:sp>
        <p:nvSpPr>
          <p:cNvPr id="13" name="Shape 607"/>
          <p:cNvSpPr/>
          <p:nvPr/>
        </p:nvSpPr>
        <p:spPr>
          <a:xfrm>
            <a:off x="10351920" y="2190027"/>
            <a:ext cx="1341600" cy="2199301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/>
            <a:endParaRPr sz="3200" kern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4" name="Shape 60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01646" y="1697244"/>
            <a:ext cx="3602718" cy="30407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609"/>
          <p:cNvSpPr/>
          <p:nvPr/>
        </p:nvSpPr>
        <p:spPr>
          <a:xfrm>
            <a:off x="2901603" y="3316031"/>
            <a:ext cx="7403101" cy="1073400"/>
          </a:xfrm>
          <a:prstGeom prst="rect">
            <a:avLst/>
          </a:prstGeom>
          <a:solidFill>
            <a:srgbClr val="F18B21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>
              <a:buSzPct val="25000"/>
            </a:pPr>
            <a:r>
              <a:rPr lang="en-US" sz="3200" kern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Visibility</a:t>
            </a:r>
          </a:p>
        </p:txBody>
      </p:sp>
      <p:sp>
        <p:nvSpPr>
          <p:cNvPr id="16" name="Shape 610"/>
          <p:cNvSpPr txBox="1"/>
          <p:nvPr/>
        </p:nvSpPr>
        <p:spPr>
          <a:xfrm rot="5400000">
            <a:off x="9925983" y="3137543"/>
            <a:ext cx="2193598" cy="304200"/>
          </a:xfrm>
          <a:prstGeom prst="rect">
            <a:avLst/>
          </a:prstGeom>
          <a:noFill/>
          <a:ln>
            <a:noFill/>
          </a:ln>
        </p:spPr>
        <p:txBody>
          <a:bodyPr lIns="146257" tIns="146257" rIns="146257" bIns="146257" anchor="ctr" anchorCtr="0">
            <a:noAutofit/>
          </a:bodyPr>
          <a:lstStyle/>
          <a:p>
            <a:pPr algn="ctr" defTabSz="914292"/>
            <a:r>
              <a:rPr lang="en-US" sz="2600" kern="0">
                <a:solidFill>
                  <a:srgbClr val="3F5364"/>
                </a:solidFill>
                <a:latin typeface="Gill Sans"/>
                <a:ea typeface="Gill Sans"/>
                <a:cs typeface="Gill Sans"/>
                <a:sym typeface="Gill Sans"/>
              </a:rPr>
              <a:t>Compliance</a:t>
            </a:r>
          </a:p>
        </p:txBody>
      </p:sp>
    </p:spTree>
    <p:extLst>
      <p:ext uri="{BB962C8B-B14F-4D97-AF65-F5344CB8AC3E}">
        <p14:creationId xmlns:p14="http://schemas.microsoft.com/office/powerpoint/2010/main" val="597247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Delivery Prototype for Local Phases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delivery local syntax</a:t>
            </a:r>
          </a:p>
          <a:p>
            <a:r>
              <a:rPr lang="en-US" smtClean="0"/>
              <a:t>delivery local lint</a:t>
            </a:r>
          </a:p>
          <a:p>
            <a:r>
              <a:rPr lang="en-US" smtClean="0"/>
              <a:t>delivery local unit</a:t>
            </a:r>
          </a:p>
          <a:p>
            <a:r>
              <a:rPr lang="en-US" smtClean="0"/>
              <a:t>delivery local provision</a:t>
            </a:r>
          </a:p>
          <a:p>
            <a:r>
              <a:rPr lang="en-US" smtClean="0"/>
              <a:t>delivery local deploy</a:t>
            </a:r>
          </a:p>
          <a:p>
            <a:r>
              <a:rPr lang="en-US" smtClean="0"/>
              <a:t>delivery local smoke</a:t>
            </a:r>
          </a:p>
          <a:p>
            <a:r>
              <a:rPr lang="en-US" smtClean="0"/>
              <a:t>delivery local cleanup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145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New Chef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apt_update</a:t>
            </a:r>
          </a:p>
          <a:p>
            <a:r>
              <a:rPr lang="en-US" smtClean="0"/>
              <a:t>apt_repository</a:t>
            </a:r>
          </a:p>
          <a:p>
            <a:r>
              <a:rPr lang="en-US" smtClean="0"/>
              <a:t>yum_repository</a:t>
            </a:r>
          </a:p>
          <a:p>
            <a:r>
              <a:rPr lang="en-US" smtClean="0"/>
              <a:t>systemd_unit</a:t>
            </a:r>
          </a:p>
          <a:p>
            <a:r>
              <a:rPr lang="en-US" smtClean="0"/>
              <a:t>chocolatey_package</a:t>
            </a:r>
          </a:p>
          <a:p>
            <a:r>
              <a:rPr lang="en-US" smtClean="0"/>
              <a:t>cab_package</a:t>
            </a:r>
          </a:p>
          <a:p>
            <a:r>
              <a:rPr lang="en-US" smtClean="0"/>
              <a:t>launchd</a:t>
            </a:r>
          </a:p>
          <a:p>
            <a:r>
              <a:rPr lang="en-US" smtClean="0"/>
              <a:t>osx_profile</a:t>
            </a:r>
          </a:p>
          <a:p>
            <a:r>
              <a:rPr lang="en-US" smtClean="0"/>
              <a:t>ksh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881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New Ohai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mtClean="0"/>
              <a:t>shard</a:t>
            </a:r>
          </a:p>
          <a:p>
            <a:r>
              <a:rPr lang="en-US" smtClean="0"/>
              <a:t>machineid</a:t>
            </a:r>
          </a:p>
          <a:p>
            <a:r>
              <a:rPr lang="en-US" smtClean="0"/>
              <a:t>hostnamectl</a:t>
            </a:r>
          </a:p>
          <a:p>
            <a:r>
              <a:rPr lang="en-US" smtClean="0"/>
              <a:t>shells</a:t>
            </a:r>
          </a:p>
          <a:p>
            <a:r>
              <a:rPr lang="en-US" smtClean="0"/>
              <a:t>hardware</a:t>
            </a:r>
          </a:p>
          <a:p>
            <a:r>
              <a:rPr lang="en-US" smtClean="0"/>
              <a:t>time</a:t>
            </a:r>
          </a:p>
          <a:p>
            <a:r>
              <a:rPr lang="en-US" smtClean="0"/>
              <a:t>fips</a:t>
            </a:r>
          </a:p>
          <a:p>
            <a:r>
              <a:rPr lang="en-US" smtClean="0"/>
              <a:t>scala</a:t>
            </a:r>
          </a:p>
          <a:p>
            <a:r>
              <a:rPr lang="en-US" smtClean="0"/>
              <a:t>sessions</a:t>
            </a:r>
          </a:p>
          <a:p>
            <a:r>
              <a:rPr lang="en-US" smtClean="0"/>
              <a:t>packages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04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Creating Cookbooks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knife</a:t>
            </a:r>
          </a:p>
          <a:p>
            <a:r>
              <a:rPr lang="en-US" smtClean="0"/>
              <a:t>berkshelf</a:t>
            </a:r>
          </a:p>
          <a:p>
            <a:r>
              <a:rPr lang="en-US" smtClean="0"/>
              <a:t>chef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112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You_ve_been_upgraded_-_nathen_harvey_gmail_com_-_Gmail.png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430" b="-424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64324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Custom Resources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73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4590602"/>
          </a:xfrm>
        </p:spPr>
        <p:txBody>
          <a:bodyPr>
            <a:normAutofit fontScale="90000"/>
          </a:bodyPr>
          <a:lstStyle/>
          <a:p>
            <a:r>
              <a:rPr lang="en-US" b="1" smtClean="0"/>
              <a:t>Custom resources</a:t>
            </a:r>
            <a:r>
              <a:rPr lang="en-US" smtClean="0"/>
              <a:t> are reusable Chef resources you define within your cookbooks that make it easy to automate repetitive tasks within your organization’s cookbooks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670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4590602"/>
          </a:xfrm>
        </p:spPr>
        <p:txBody>
          <a:bodyPr>
            <a:normAutofit fontScale="90000"/>
          </a:bodyPr>
          <a:lstStyle/>
          <a:p>
            <a:r>
              <a:rPr lang="en-US" b="1" smtClean="0"/>
              <a:t>Custom resources</a:t>
            </a:r>
            <a:r>
              <a:rPr lang="en-US" smtClean="0"/>
              <a:t> build on the foundations of Lightweight Resource Providers (LWRPs) with powerful new functionality and a simpler DSL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755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Custom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Introduced in Chef 12.5</a:t>
            </a:r>
          </a:p>
          <a:p>
            <a:r>
              <a:rPr lang="en-US" smtClean="0"/>
              <a:t>Compatible with Chef 12.1+ using the compat_resource cookbook</a:t>
            </a:r>
          </a:p>
          <a:p>
            <a:r>
              <a:rPr lang="en-US" smtClean="0"/>
              <a:t>Built on years of experience with LWRPs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428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Improvements over LWRPs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Everything in a single file</a:t>
            </a:r>
          </a:p>
          <a:p>
            <a:r>
              <a:rPr lang="en-US" smtClean="0"/>
              <a:t>Greatly simplified DSL</a:t>
            </a:r>
          </a:p>
          <a:p>
            <a:r>
              <a:rPr lang="en-US" smtClean="0"/>
              <a:t>New DSL for supporting multiple platforms / platform versions</a:t>
            </a:r>
          </a:p>
          <a:p>
            <a:r>
              <a:rPr lang="en-US" smtClean="0"/>
              <a:t>“Just works” out-of-the-box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264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005840" y="438150"/>
            <a:ext cx="6217920" cy="6974206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resources/myapp.rb file: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actions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default_action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:name, kind_of: String, name_attribute: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:app_name, kind_of: String, default: 'default_app'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providers/myapp.rb file:</a:t>
            </a: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use_inline_resources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 whyrun_supported?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 :create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template '/some/web/app/config'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owner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group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variables(app_name: new_resource.app_name)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notifies :restart, 'service[apache2]'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service 'apache2'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action :nothing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815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005840" y="438150"/>
            <a:ext cx="6217920" cy="6974206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resources/myapp.rb file: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actions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default_action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:name, kind_of: String, name_attribute: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:app_name, kind_of: String, default: 'default_app'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providers/myapp.rb file:</a:t>
            </a: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use_inline_resources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 whyrun_supported?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 :create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template '/some/web/app/config'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owner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group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variables(app_name: new_resource.app_name)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notifies :restart, 'service[apache2]'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service 'apache2'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action :nothing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019979" y="3823421"/>
            <a:ext cx="2203781" cy="582758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01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005840" y="438150"/>
            <a:ext cx="6217920" cy="6974206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resources/myapp.rb file: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actions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default_action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:name, kind_of: String, name_attribute: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:app_name, kind_of: String, default: 'default_app'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providers/myapp.rb file:</a:t>
            </a: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use_inline_resources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 whyrun_supported?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 :create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template '/some/web/app/config'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owner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group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variables(app_name: new_resource.app_name)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notifies :restart, 'service[apache2]'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service 'apache2'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action :nothing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7406640" y="1503997"/>
            <a:ext cx="6217920" cy="522160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700" b="1" dirty="0" smtClean="0">
                <a:latin typeface="Consolas"/>
                <a:cs typeface="Consolas"/>
              </a:rPr>
              <a:t>resources/</a:t>
            </a:r>
            <a:r>
              <a:rPr lang="en-US" sz="1700" b="1" dirty="0" err="1" smtClean="0">
                <a:latin typeface="Consolas"/>
                <a:cs typeface="Consolas"/>
              </a:rPr>
              <a:t>myapp.rb</a:t>
            </a:r>
            <a:r>
              <a:rPr lang="en-US" sz="1700" b="1" dirty="0" smtClean="0">
                <a:latin typeface="Consolas"/>
                <a:cs typeface="Consolas"/>
              </a:rPr>
              <a:t> file:</a:t>
            </a:r>
          </a:p>
          <a:p>
            <a:pPr marL="0" indent="0">
              <a:buNone/>
            </a:pPr>
            <a:endParaRPr lang="en-US" sz="17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700" dirty="0" smtClean="0">
                <a:latin typeface="Consolas"/>
                <a:cs typeface="Consolas"/>
              </a:rPr>
              <a:t>property :name, String, </a:t>
            </a:r>
            <a:r>
              <a:rPr lang="en-US" sz="1700" dirty="0" err="1" smtClean="0">
                <a:latin typeface="Consolas"/>
                <a:cs typeface="Consolas"/>
              </a:rPr>
              <a:t>name_attribute</a:t>
            </a:r>
            <a:r>
              <a:rPr lang="en-US" sz="1700" dirty="0" smtClean="0">
                <a:latin typeface="Consolas"/>
                <a:cs typeface="Consolas"/>
              </a:rPr>
              <a:t>: true</a:t>
            </a:r>
          </a:p>
          <a:p>
            <a:pPr marL="0" indent="0">
              <a:buNone/>
            </a:pPr>
            <a:r>
              <a:rPr lang="en-US" sz="1700" dirty="0" smtClean="0">
                <a:latin typeface="Consolas"/>
                <a:cs typeface="Consolas"/>
              </a:rPr>
              <a:t>property :</a:t>
            </a:r>
            <a:r>
              <a:rPr lang="en-US" sz="1700" dirty="0" err="1" smtClean="0">
                <a:latin typeface="Consolas"/>
                <a:cs typeface="Consolas"/>
              </a:rPr>
              <a:t>app_name</a:t>
            </a:r>
            <a:r>
              <a:rPr lang="en-US" sz="1700" dirty="0" smtClean="0">
                <a:latin typeface="Consolas"/>
                <a:cs typeface="Consolas"/>
              </a:rPr>
              <a:t>, String, default: </a:t>
            </a:r>
            <a:r>
              <a:rPr lang="en-US" sz="1700" dirty="0">
                <a:latin typeface="Consolas"/>
                <a:cs typeface="Consolas"/>
              </a:rPr>
              <a:t>'</a:t>
            </a:r>
            <a:r>
              <a:rPr lang="en-US" sz="1700" dirty="0" err="1">
                <a:latin typeface="Consolas"/>
                <a:cs typeface="Consolas"/>
              </a:rPr>
              <a:t>default_app</a:t>
            </a:r>
            <a:r>
              <a:rPr lang="en-US" sz="1700" dirty="0" smtClean="0">
                <a:latin typeface="Consolas"/>
                <a:cs typeface="Consolas"/>
              </a:rPr>
              <a:t>'</a:t>
            </a:r>
          </a:p>
          <a:p>
            <a:pPr marL="0" indent="0">
              <a:buNone/>
            </a:pPr>
            <a:endParaRPr lang="en-US" sz="17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700" dirty="0" smtClean="0">
                <a:latin typeface="Consolas"/>
                <a:cs typeface="Consolas"/>
              </a:rPr>
              <a:t>action :create do</a:t>
            </a:r>
          </a:p>
          <a:p>
            <a:pPr marL="0" indent="0">
              <a:buNone/>
            </a:pPr>
            <a:r>
              <a:rPr lang="en-US" sz="1700" dirty="0" smtClean="0">
                <a:latin typeface="Consolas"/>
                <a:cs typeface="Consolas"/>
              </a:rPr>
              <a:t>  template '/some/web/app/</a:t>
            </a:r>
            <a:r>
              <a:rPr lang="en-US" sz="1700" dirty="0" err="1" smtClean="0">
                <a:latin typeface="Consolas"/>
                <a:cs typeface="Consolas"/>
              </a:rPr>
              <a:t>config</a:t>
            </a:r>
            <a:r>
              <a:rPr lang="en-US" sz="1700" dirty="0" smtClean="0">
                <a:latin typeface="Consolas"/>
                <a:cs typeface="Consolas"/>
              </a:rPr>
              <a:t>' do</a:t>
            </a:r>
          </a:p>
          <a:p>
            <a:pPr marL="0" indent="0">
              <a:buNone/>
            </a:pPr>
            <a:r>
              <a:rPr lang="en-US" sz="1700" dirty="0" smtClean="0">
                <a:latin typeface="Consolas"/>
                <a:cs typeface="Consolas"/>
              </a:rPr>
              <a:t>    owner 'root'</a:t>
            </a:r>
          </a:p>
          <a:p>
            <a:pPr marL="0" indent="0">
              <a:buNone/>
            </a:pPr>
            <a:r>
              <a:rPr lang="en-US" sz="1700" dirty="0" smtClean="0">
                <a:latin typeface="Consolas"/>
                <a:cs typeface="Consolas"/>
              </a:rPr>
              <a:t>    group 'root'</a:t>
            </a:r>
          </a:p>
          <a:p>
            <a:pPr marL="0" indent="0">
              <a:buNone/>
            </a:pPr>
            <a:r>
              <a:rPr lang="en-US" sz="1700" dirty="0" smtClean="0">
                <a:latin typeface="Consolas"/>
                <a:cs typeface="Consolas"/>
              </a:rPr>
              <a:t>    variables(</a:t>
            </a:r>
            <a:r>
              <a:rPr lang="en-US" sz="1700" dirty="0" err="1" smtClean="0">
                <a:latin typeface="Consolas"/>
                <a:cs typeface="Consolas"/>
              </a:rPr>
              <a:t>app_name</a:t>
            </a:r>
            <a:r>
              <a:rPr lang="en-US" sz="1700" dirty="0" smtClean="0">
                <a:latin typeface="Consolas"/>
                <a:cs typeface="Consolas"/>
              </a:rPr>
              <a:t>: </a:t>
            </a:r>
            <a:r>
              <a:rPr lang="en-US" sz="1700" dirty="0" err="1" smtClean="0">
                <a:latin typeface="Consolas"/>
                <a:cs typeface="Consolas"/>
              </a:rPr>
              <a:t>new_resource.app_name</a:t>
            </a:r>
            <a:r>
              <a:rPr lang="en-US" sz="1700" dirty="0" smtClean="0">
                <a:latin typeface="Consolas"/>
                <a:cs typeface="Consolas"/>
              </a:rPr>
              <a:t>)</a:t>
            </a:r>
          </a:p>
          <a:p>
            <a:pPr marL="0" indent="0">
              <a:buNone/>
            </a:pPr>
            <a:r>
              <a:rPr lang="en-US" sz="1700" dirty="0" smtClean="0">
                <a:latin typeface="Consolas"/>
                <a:cs typeface="Consolas"/>
              </a:rPr>
              <a:t>    notifies :restart, 'service[apache2]'</a:t>
            </a:r>
          </a:p>
          <a:p>
            <a:pPr marL="0" indent="0">
              <a:buNone/>
            </a:pPr>
            <a:r>
              <a:rPr lang="en-US" sz="1700" dirty="0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r>
              <a:rPr lang="en-US" sz="1700" dirty="0" smtClean="0"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z="1700" dirty="0">
              <a:latin typeface="Consolas"/>
              <a:cs typeface="Consolas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019979" y="3823421"/>
            <a:ext cx="2203781" cy="582758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01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Chef Solo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15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knife cookbook create my_cookbook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CHANGELOG.md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README.md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attributes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definitions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files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libraries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metadata.rb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providers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recipes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default.rb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resources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└── templates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└── default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10 directories, 4 files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214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4590602"/>
          </a:xfrm>
        </p:spPr>
        <p:txBody>
          <a:bodyPr>
            <a:normAutofit/>
          </a:bodyPr>
          <a:lstStyle/>
          <a:p>
            <a:r>
              <a:rPr lang="en-US" b="1" smtClean="0"/>
              <a:t>Chef Solo</a:t>
            </a:r>
            <a:r>
              <a:rPr lang="en-US" smtClean="0"/>
              <a:t> now uses the same technology as </a:t>
            </a:r>
            <a:r>
              <a:rPr lang="en-US" b="1" smtClean="0"/>
              <a:t>Chef Client Local Mode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37479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Editing and Deleting 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2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4590602"/>
          </a:xfrm>
        </p:spPr>
        <p:txBody>
          <a:bodyPr>
            <a:normAutofit/>
          </a:bodyPr>
          <a:lstStyle/>
          <a:p>
            <a:r>
              <a:rPr lang="en-US" b="1" smtClean="0"/>
              <a:t>Chef Rewind </a:t>
            </a:r>
            <a:r>
              <a:rPr lang="en-US" smtClean="0"/>
              <a:t>extension is no longer required - Chef 12.10 and later.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57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Delete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chef_gem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'chef-rewind'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'chef/rewind'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unwind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'user[postgres]'</a:t>
            </a:r>
            <a:endParaRPr lang="en-US" sz="3600" dirty="0">
              <a:solidFill>
                <a:srgbClr val="4E9A06"/>
              </a:solidFill>
              <a:latin typeface="Consolas"/>
              <a:cs typeface="Consolas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16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Delete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chef_gem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'chef-rewind'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'chef/rewind'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unwind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'user[postgres]'</a:t>
            </a:r>
            <a:endParaRPr lang="en-US" sz="3600" dirty="0">
              <a:solidFill>
                <a:srgbClr val="4E9A06"/>
              </a:solidFill>
              <a:latin typeface="Consolas"/>
              <a:cs typeface="Consolas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smtClean="0">
                <a:solidFill>
                  <a:srgbClr val="000000"/>
                </a:solidFill>
                <a:latin typeface="Consolas"/>
                <a:cs typeface="Consolas"/>
              </a:rPr>
              <a:t>delete_resource</a:t>
            </a:r>
            <a:r>
              <a:rPr lang="en-US" sz="3800" b="1" smtClean="0">
                <a:solidFill>
                  <a:srgbClr val="000000"/>
                </a:solidFill>
                <a:latin typeface="Consolas"/>
                <a:cs typeface="Consolas"/>
              </a:rPr>
              <a:t>(</a:t>
            </a:r>
            <a:r>
              <a:rPr lang="en-US" sz="3800" b="1" smtClean="0">
                <a:solidFill>
                  <a:srgbClr val="4E9A06"/>
                </a:solidFill>
                <a:latin typeface="Consolas"/>
                <a:cs typeface="Consolas"/>
              </a:rPr>
              <a:t>:user</a:t>
            </a:r>
            <a:r>
              <a:rPr lang="en-US" sz="3800" b="1" smtClean="0">
                <a:solidFill>
                  <a:srgbClr val="000000"/>
                </a:solidFill>
                <a:latin typeface="Consolas"/>
                <a:cs typeface="Consolas"/>
              </a:rPr>
              <a:t>,</a:t>
            </a:r>
            <a:r>
              <a:rPr lang="en-US" sz="3800" b="1" smtClean="0">
                <a:solidFill>
                  <a:srgbClr val="4E9A06"/>
                </a:solidFill>
                <a:latin typeface="Consolas"/>
                <a:cs typeface="Consolas"/>
              </a:rPr>
              <a:t>'postgres'</a:t>
            </a:r>
            <a:r>
              <a:rPr lang="en-US" sz="3800" b="1" smtClean="0">
                <a:solidFill>
                  <a:srgbClr val="000000"/>
                </a:solidFill>
                <a:latin typeface="Consolas"/>
                <a:cs typeface="Consolas"/>
              </a:rPr>
              <a:t>)</a:t>
            </a:r>
            <a:endParaRPr lang="en-US" sz="3800" b="1" dirty="0">
              <a:solidFill>
                <a:srgbClr val="000000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289747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Edit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>
                <a:solidFill>
                  <a:srgbClr val="000000"/>
                </a:solidFill>
                <a:latin typeface="Consolas"/>
                <a:cs typeface="Consolas"/>
              </a:rPr>
              <a:t>chef_gem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'chef-rewind'</a:t>
            </a:r>
          </a:p>
          <a:p>
            <a:pPr marL="0" indent="0">
              <a:buNone/>
            </a:pPr>
            <a:endParaRPr lang="en-US" sz="24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'chef/rewind'</a:t>
            </a:r>
          </a:p>
          <a:p>
            <a:pPr marL="0" indent="0">
              <a:buNone/>
            </a:pPr>
            <a:endParaRPr lang="en-US" sz="24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smtClean="0">
                <a:solidFill>
                  <a:srgbClr val="000000"/>
                </a:solidFill>
                <a:latin typeface="Consolas"/>
                <a:cs typeface="Consolas"/>
              </a:rPr>
              <a:t>rewind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'user[postgres]' </a:t>
            </a:r>
            <a:r>
              <a:rPr lang="en-US" sz="2400" b="1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0" indent="0">
              <a:buNone/>
            </a:pPr>
            <a:r>
              <a:rPr lang="en-US" sz="2400" smtClean="0">
                <a:latin typeface="Consolas"/>
                <a:cs typeface="Consolas"/>
              </a:rPr>
              <a:t>  </a:t>
            </a:r>
            <a:r>
              <a:rPr lang="en-US" sz="2400" smtClean="0">
                <a:solidFill>
                  <a:srgbClr val="000000"/>
                </a:solidFill>
                <a:latin typeface="Consolas"/>
                <a:cs typeface="Consolas"/>
              </a:rPr>
              <a:t>home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'/var/lib/postgres'</a:t>
            </a:r>
          </a:p>
          <a:p>
            <a:pPr marL="0" indent="0">
              <a:buNone/>
            </a:pPr>
            <a:r>
              <a:rPr lang="en-US" sz="24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  <a:endParaRPr lang="en-US" sz="2400" b="1" dirty="0">
              <a:solidFill>
                <a:srgbClr val="204A87"/>
              </a:solidFill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663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Edit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 smtClean="0">
                <a:solidFill>
                  <a:srgbClr val="000000"/>
                </a:solidFill>
                <a:latin typeface="Consolas"/>
                <a:cs typeface="Consolas"/>
              </a:rPr>
              <a:t>chef_gem</a:t>
            </a:r>
            <a:r>
              <a:rPr lang="en-US" sz="2400" dirty="0" smtClean="0">
                <a:solidFill>
                  <a:srgbClr val="000000"/>
                </a:solidFill>
                <a:latin typeface="Consolas"/>
                <a:cs typeface="Consolas"/>
              </a:rPr>
              <a:t> </a:t>
            </a:r>
            <a:r>
              <a:rPr lang="en-US" sz="2400" dirty="0" smtClean="0">
                <a:solidFill>
                  <a:srgbClr val="4E9A06"/>
                </a:solidFill>
                <a:latin typeface="Consolas"/>
                <a:cs typeface="Consolas"/>
              </a:rPr>
              <a:t>'chef-rewind'</a:t>
            </a:r>
          </a:p>
          <a:p>
            <a:pPr marL="0" indent="0"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2400" dirty="0" smtClean="0">
                <a:solidFill>
                  <a:srgbClr val="4E9A06"/>
                </a:solidFill>
                <a:latin typeface="Consolas"/>
                <a:cs typeface="Consolas"/>
              </a:rPr>
              <a:t>'chef/rewind'</a:t>
            </a:r>
          </a:p>
          <a:p>
            <a:pPr marL="0" indent="0"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000000"/>
                </a:solidFill>
                <a:latin typeface="Consolas"/>
                <a:cs typeface="Consolas"/>
              </a:rPr>
              <a:t>rewind </a:t>
            </a:r>
            <a:r>
              <a:rPr lang="en-US" sz="2400" dirty="0" smtClean="0">
                <a:solidFill>
                  <a:srgbClr val="4E9A06"/>
                </a:solidFill>
                <a:latin typeface="Consolas"/>
                <a:cs typeface="Consolas"/>
              </a:rPr>
              <a:t>'user[</a:t>
            </a:r>
            <a:r>
              <a:rPr lang="en-US" sz="2400" dirty="0" err="1" smtClean="0">
                <a:solidFill>
                  <a:srgbClr val="4E9A06"/>
                </a:solidFill>
                <a:latin typeface="Consolas"/>
                <a:cs typeface="Consolas"/>
              </a:rPr>
              <a:t>postgres</a:t>
            </a:r>
            <a:r>
              <a:rPr lang="en-US" sz="2400" dirty="0" smtClean="0">
                <a:solidFill>
                  <a:srgbClr val="4E9A06"/>
                </a:solidFill>
                <a:latin typeface="Consolas"/>
                <a:cs typeface="Consolas"/>
              </a:rPr>
              <a:t>]' </a:t>
            </a:r>
            <a:r>
              <a:rPr lang="en-US" sz="2400" b="1" dirty="0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  </a:t>
            </a:r>
            <a:r>
              <a:rPr lang="en-US" sz="2400" dirty="0" smtClean="0">
                <a:solidFill>
                  <a:srgbClr val="000000"/>
                </a:solidFill>
                <a:latin typeface="Consolas"/>
                <a:cs typeface="Consolas"/>
              </a:rPr>
              <a:t>home </a:t>
            </a:r>
            <a:r>
              <a:rPr lang="en-US" sz="2400" dirty="0">
                <a:solidFill>
                  <a:srgbClr val="4E9A06"/>
                </a:solidFill>
                <a:latin typeface="Consolas"/>
                <a:cs typeface="Consolas"/>
              </a:rPr>
              <a:t>'/</a:t>
            </a:r>
            <a:r>
              <a:rPr lang="en-US" sz="2400" dirty="0" err="1" smtClean="0">
                <a:solidFill>
                  <a:srgbClr val="4E9A06"/>
                </a:solidFill>
                <a:latin typeface="Consolas"/>
                <a:cs typeface="Consolas"/>
              </a:rPr>
              <a:t>var</a:t>
            </a:r>
            <a:r>
              <a:rPr lang="en-US" sz="2400" dirty="0" smtClean="0">
                <a:solidFill>
                  <a:srgbClr val="4E9A06"/>
                </a:solidFill>
                <a:latin typeface="Consolas"/>
                <a:cs typeface="Consolas"/>
              </a:rPr>
              <a:t>/lib</a:t>
            </a:r>
            <a:r>
              <a:rPr lang="en-US" sz="2400" dirty="0">
                <a:solidFill>
                  <a:srgbClr val="4E9A06"/>
                </a:solidFill>
                <a:latin typeface="Consolas"/>
                <a:cs typeface="Consolas"/>
              </a:rPr>
              <a:t>/</a:t>
            </a:r>
            <a:r>
              <a:rPr lang="en-US" sz="2400" dirty="0" err="1">
                <a:solidFill>
                  <a:srgbClr val="4E9A06"/>
                </a:solidFill>
                <a:latin typeface="Consolas"/>
                <a:cs typeface="Consolas"/>
              </a:rPr>
              <a:t>postgres</a:t>
            </a:r>
            <a:r>
              <a:rPr lang="en-US" sz="2400" dirty="0">
                <a:solidFill>
                  <a:srgbClr val="4E9A06"/>
                </a:solidFill>
                <a:latin typeface="Consolas"/>
                <a:cs typeface="Consolas"/>
              </a:rPr>
              <a:t>'</a:t>
            </a:r>
            <a:endParaRPr lang="en-US" sz="2400" dirty="0" smtClean="0">
              <a:solidFill>
                <a:srgbClr val="4E9A06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  <a:endParaRPr lang="en-US" sz="2400" b="1" dirty="0">
              <a:solidFill>
                <a:srgbClr val="204A87"/>
              </a:solidFill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 smtClean="0">
                <a:solidFill>
                  <a:srgbClr val="000000"/>
                </a:solidFill>
                <a:latin typeface="Consolas"/>
                <a:cs typeface="Consolas"/>
              </a:rPr>
              <a:t>edit_resource</a:t>
            </a:r>
            <a:r>
              <a:rPr lang="en-US" sz="2400" dirty="0" smtClean="0">
                <a:solidFill>
                  <a:srgbClr val="000000"/>
                </a:solidFill>
                <a:latin typeface="Consolas"/>
                <a:cs typeface="Consolas"/>
              </a:rPr>
              <a:t>!</a:t>
            </a:r>
            <a:r>
              <a:rPr lang="en-US" sz="2400" b="1" dirty="0" smtClean="0">
                <a:solidFill>
                  <a:srgbClr val="000000"/>
                </a:solidFill>
                <a:latin typeface="Consolas"/>
                <a:cs typeface="Consolas"/>
              </a:rPr>
              <a:t>(</a:t>
            </a:r>
            <a:r>
              <a:rPr lang="en-US" sz="2400" b="1" dirty="0" smtClean="0">
                <a:solidFill>
                  <a:srgbClr val="4E9A06"/>
                </a:solidFill>
                <a:latin typeface="Consolas"/>
                <a:cs typeface="Consolas"/>
              </a:rPr>
              <a:t>:user</a:t>
            </a:r>
            <a:r>
              <a:rPr lang="en-US" sz="2400" b="1" dirty="0" smtClean="0">
                <a:solidFill>
                  <a:srgbClr val="000000"/>
                </a:solidFill>
                <a:latin typeface="Consolas"/>
                <a:cs typeface="Consolas"/>
              </a:rPr>
              <a:t>,</a:t>
            </a:r>
            <a:r>
              <a:rPr lang="en-US" sz="2400" b="1" dirty="0" smtClean="0">
                <a:solidFill>
                  <a:srgbClr val="4E9A06"/>
                </a:solidFill>
                <a:latin typeface="Consolas"/>
                <a:cs typeface="Consolas"/>
              </a:rPr>
              <a:t>'</a:t>
            </a:r>
            <a:r>
              <a:rPr lang="en-US" sz="2400" b="1" dirty="0" err="1" smtClean="0">
                <a:solidFill>
                  <a:srgbClr val="4E9A06"/>
                </a:solidFill>
                <a:latin typeface="Consolas"/>
                <a:cs typeface="Consolas"/>
              </a:rPr>
              <a:t>postgres</a:t>
            </a:r>
            <a:r>
              <a:rPr lang="en-US" sz="2400" b="1" dirty="0" smtClean="0">
                <a:solidFill>
                  <a:srgbClr val="4E9A06"/>
                </a:solidFill>
                <a:latin typeface="Consolas"/>
                <a:cs typeface="Consolas"/>
              </a:rPr>
              <a:t>'</a:t>
            </a:r>
            <a:r>
              <a:rPr lang="en-US" sz="2400" b="1" dirty="0" smtClean="0">
                <a:solidFill>
                  <a:srgbClr val="000000"/>
                </a:solidFill>
                <a:latin typeface="Consolas"/>
                <a:cs typeface="Consolas"/>
              </a:rPr>
              <a:t>) </a:t>
            </a:r>
            <a:r>
              <a:rPr lang="en-US" sz="2400" b="1" dirty="0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  </a:t>
            </a:r>
            <a:r>
              <a:rPr lang="en-US" sz="2400" dirty="0" smtClean="0">
                <a:solidFill>
                  <a:srgbClr val="000000"/>
                </a:solidFill>
                <a:latin typeface="Consolas"/>
                <a:cs typeface="Consolas"/>
              </a:rPr>
              <a:t>home </a:t>
            </a:r>
            <a:r>
              <a:rPr lang="en-US" sz="2400" dirty="0" smtClean="0">
                <a:solidFill>
                  <a:srgbClr val="4E9A06"/>
                </a:solidFill>
                <a:latin typeface="Consolas"/>
                <a:cs typeface="Consolas"/>
              </a:rPr>
              <a:t>'/</a:t>
            </a:r>
            <a:r>
              <a:rPr lang="en-US" sz="2400" dirty="0" err="1" smtClean="0">
                <a:solidFill>
                  <a:srgbClr val="4E9A06"/>
                </a:solidFill>
                <a:latin typeface="Consolas"/>
                <a:cs typeface="Consolas"/>
              </a:rPr>
              <a:t>var</a:t>
            </a:r>
            <a:r>
              <a:rPr lang="en-US" sz="2400" dirty="0" smtClean="0">
                <a:solidFill>
                  <a:srgbClr val="4E9A06"/>
                </a:solidFill>
                <a:latin typeface="Consolas"/>
                <a:cs typeface="Consolas"/>
              </a:rPr>
              <a:t>/lib/</a:t>
            </a:r>
            <a:r>
              <a:rPr lang="en-US" sz="2400" dirty="0" err="1" smtClean="0">
                <a:solidFill>
                  <a:srgbClr val="4E9A06"/>
                </a:solidFill>
                <a:latin typeface="Consolas"/>
                <a:cs typeface="Consolas"/>
              </a:rPr>
              <a:t>postgres</a:t>
            </a:r>
            <a:r>
              <a:rPr lang="en-US" sz="2400" dirty="0" smtClean="0">
                <a:solidFill>
                  <a:srgbClr val="4E9A06"/>
                </a:solidFill>
                <a:latin typeface="Consolas"/>
                <a:cs typeface="Consolas"/>
              </a:rPr>
              <a:t>'</a:t>
            </a:r>
            <a:endParaRPr lang="en-US" sz="2400" dirty="0" smtClean="0">
              <a:solidFill>
                <a:srgbClr val="4E9A06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983733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2043992972_1e7fceab3f_o.jpg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38048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Built-in Apt &amp; Yum 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44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metadata.rb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3600" smtClean="0">
                <a:solidFill>
                  <a:srgbClr val="204A87"/>
                </a:solidFill>
                <a:latin typeface="Consolas"/>
                <a:cs typeface="Consolas"/>
              </a:rPr>
              <a:t>name   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'my_cookbook'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maintainer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'Me'</a:t>
            </a: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maintainer_email     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'me@gmail.com'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license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'Apache 2.0'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version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'1.0.0'</a:t>
            </a:r>
          </a:p>
          <a:p>
            <a:pPr marL="0" indent="0">
              <a:buNone/>
            </a:pPr>
            <a:endParaRPr lang="mr-IN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depends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'apt'</a:t>
            </a: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depends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'yum'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637972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berks cookbook my_cookbook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.gitignore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.kitchen.yml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Berksfile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CHANGELOG.md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Gemfile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LICENSE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README.md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Thorfile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Vagrantfile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attributes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chefignore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files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libraries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metadata.rb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providers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recipes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default.rb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resources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templates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└── test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└── integration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    └── default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12 directories, 12 files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01969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Update the Debian / Ubuntu Package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include_recipe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'apt::default'</a:t>
            </a:r>
          </a:p>
          <a:p>
            <a:pPr marL="0" indent="0">
              <a:buNone/>
            </a:pPr>
            <a:endParaRPr lang="en-US" sz="36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84589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metadata.rb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3600" smtClean="0">
                <a:solidFill>
                  <a:srgbClr val="204A87"/>
                </a:solidFill>
                <a:latin typeface="Consolas"/>
                <a:cs typeface="Consolas"/>
              </a:rPr>
              <a:t>name   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'my_cookbook'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maintainer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'Me'</a:t>
            </a: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maintainer_email     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'me@gmail.com'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license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'Apache 2.0'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version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'1.0.0'</a:t>
            </a:r>
          </a:p>
          <a:p>
            <a:pPr marL="0" indent="0">
              <a:buNone/>
            </a:pPr>
            <a:endParaRPr lang="mr-IN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depends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'apt'</a:t>
            </a: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depends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'yum'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005840" y="6410349"/>
            <a:ext cx="3506165" cy="29885"/>
          </a:xfrm>
          <a:prstGeom prst="line">
            <a:avLst/>
          </a:prstGeom>
          <a:ln w="1016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1005840" y="7025968"/>
            <a:ext cx="3506165" cy="29885"/>
          </a:xfrm>
          <a:prstGeom prst="line">
            <a:avLst/>
          </a:prstGeom>
          <a:ln w="1016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2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Update the Debian / Ubuntu Package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include_recipe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'apt::default'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apt_update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'update please'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005840" y="2510346"/>
            <a:ext cx="7435494" cy="29886"/>
          </a:xfrm>
          <a:prstGeom prst="line">
            <a:avLst/>
          </a:prstGeom>
          <a:ln w="1016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1410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Package Repositories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apt_repository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'OurCo' </a:t>
            </a:r>
            <a:r>
              <a:rPr lang="en-US" sz="3600" b="1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uri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'http://artifacts.ourco.org/ubuntu/something'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action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:true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components </a:t>
            </a:r>
            <a:r>
              <a:rPr lang="en-US" sz="3600" b="1" smtClean="0">
                <a:solidFill>
                  <a:srgbClr val="CE5C00"/>
                </a:solidFill>
                <a:latin typeface="Consolas"/>
                <a:cs typeface="Consolas"/>
              </a:rPr>
              <a:t>[</a:t>
            </a:r>
            <a:r>
              <a:rPr lang="en-US" sz="3600" b="1" smtClean="0">
                <a:solidFill>
                  <a:srgbClr val="4E9A06"/>
                </a:solidFill>
                <a:latin typeface="Consolas"/>
                <a:cs typeface="Consolas"/>
              </a:rPr>
              <a:t>'main'</a:t>
            </a:r>
            <a:r>
              <a:rPr lang="en-US" sz="3600" b="1" smtClean="0">
                <a:solidFill>
                  <a:srgbClr val="CE5C00"/>
                </a:solidFill>
                <a:latin typeface="Consolas"/>
                <a:cs typeface="Consolas"/>
              </a:rPr>
              <a:t>]</a:t>
            </a:r>
          </a:p>
          <a:p>
            <a:pPr marL="0" indent="0">
              <a:buNone/>
            </a:pPr>
            <a:r>
              <a:rPr lang="en-US" sz="36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yum_repository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'OurCo' </a:t>
            </a:r>
            <a:r>
              <a:rPr lang="en-US" sz="3600" b="1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description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'OurCo Yum repository'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mirrorlist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'http://artifacts.ourco.org/mirrorlist?repo=oc-6&amp;arch=$basearch'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gpgkey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'http://artifacts.ourco.org/pub/yum/RPM-GPG-KEY-OURCO-6'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action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:create</a:t>
            </a:r>
          </a:p>
          <a:p>
            <a:pPr marL="0" indent="0">
              <a:buNone/>
            </a:pPr>
            <a:r>
              <a:rPr lang="en-US" sz="36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  <a:endParaRPr lang="en-US" sz="3600" b="1" dirty="0">
              <a:solidFill>
                <a:srgbClr val="204A87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270727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Multi-package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07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Multiple 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12618720" cy="52216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smtClean="0"/>
              <a:t>Old Way</a:t>
            </a:r>
          </a:p>
          <a:p>
            <a:pPr marL="0" indent="0">
              <a:buNone/>
            </a:pPr>
            <a:r>
              <a:rPr lang="en-US" sz="4000" smtClean="0">
                <a:solidFill>
                  <a:srgbClr val="4E9A06"/>
                </a:solidFill>
                <a:latin typeface="Consolas"/>
                <a:cs typeface="Consolas"/>
              </a:rPr>
              <a:t>%w{ httpd jenkins tmux }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.</a:t>
            </a:r>
            <a:r>
              <a:rPr lang="en-US" sz="4000" b="1" smtClean="0">
                <a:solidFill>
                  <a:srgbClr val="000000"/>
                </a:solidFill>
                <a:latin typeface="Consolas"/>
                <a:cs typeface="Consolas"/>
              </a:rPr>
              <a:t>each </a:t>
            </a:r>
            <a:r>
              <a:rPr lang="en-US" sz="4000" b="1" smtClean="0">
                <a:solidFill>
                  <a:srgbClr val="204A87"/>
                </a:solidFill>
                <a:latin typeface="Consolas"/>
                <a:cs typeface="Consolas"/>
              </a:rPr>
              <a:t>do 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|</a:t>
            </a:r>
            <a:r>
              <a:rPr lang="en-US" sz="4000" b="1" smtClean="0">
                <a:solidFill>
                  <a:srgbClr val="000000"/>
                </a:solidFill>
                <a:latin typeface="Consolas"/>
                <a:cs typeface="Consolas"/>
              </a:rPr>
              <a:t>pkg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|</a:t>
            </a:r>
          </a:p>
          <a:p>
            <a:pPr marL="0" indent="0">
              <a:buNone/>
            </a:pPr>
            <a:r>
              <a:rPr lang="en-US" sz="4000" smtClean="0">
                <a:latin typeface="Consolas"/>
                <a:cs typeface="Consolas"/>
              </a:rPr>
              <a:t>  </a:t>
            </a:r>
            <a:r>
              <a:rPr lang="en-US" sz="4000" smtClean="0">
                <a:solidFill>
                  <a:srgbClr val="000000"/>
                </a:solidFill>
                <a:latin typeface="Consolas"/>
                <a:cs typeface="Consolas"/>
              </a:rPr>
              <a:t>package pkg</a:t>
            </a:r>
          </a:p>
          <a:p>
            <a:pPr marL="0" indent="0">
              <a:buNone/>
            </a:pPr>
            <a:r>
              <a:rPr lang="en-US" sz="40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z="4000" dirty="0">
              <a:latin typeface="Consolas"/>
              <a:cs typeface="Consola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19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0" y="2181610"/>
            <a:ext cx="12618720" cy="52307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smtClean="0"/>
              <a:t>New Way</a:t>
            </a:r>
            <a:endParaRPr lang="en-US" sz="4000" smtClean="0">
              <a:solidFill>
                <a:srgbClr val="000000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4000" smtClean="0">
                <a:solidFill>
                  <a:srgbClr val="000000"/>
                </a:solidFill>
                <a:latin typeface="Consolas"/>
                <a:cs typeface="Consolas"/>
              </a:rPr>
              <a:t>package </a:t>
            </a:r>
            <a:r>
              <a:rPr lang="en-US" sz="4000" smtClean="0">
                <a:solidFill>
                  <a:srgbClr val="4E9A06"/>
                </a:solidFill>
                <a:latin typeface="Consolas"/>
                <a:cs typeface="Consolas"/>
              </a:rPr>
              <a:t>%w{ httpd jenkins tmux }</a:t>
            </a:r>
          </a:p>
          <a:p>
            <a:pPr marL="0" indent="0">
              <a:buNone/>
            </a:pPr>
            <a:endParaRPr lang="en-US" sz="4000" dirty="0">
              <a:latin typeface="Consolas"/>
              <a:cs typeface="Consola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4213794"/>
            <a:ext cx="12618720" cy="31985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smtClean="0"/>
              <a:t>Old Way</a:t>
            </a:r>
          </a:p>
          <a:p>
            <a:pPr marL="0" indent="0">
              <a:buNone/>
            </a:pPr>
            <a:r>
              <a:rPr lang="en-US" sz="4000" smtClean="0">
                <a:solidFill>
                  <a:srgbClr val="4E9A06"/>
                </a:solidFill>
                <a:latin typeface="Consolas"/>
                <a:cs typeface="Consolas"/>
              </a:rPr>
              <a:t>%w{ httpd jenkins tmux }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.</a:t>
            </a:r>
            <a:r>
              <a:rPr lang="en-US" sz="4000" b="1" smtClean="0">
                <a:solidFill>
                  <a:srgbClr val="000000"/>
                </a:solidFill>
                <a:latin typeface="Consolas"/>
                <a:cs typeface="Consolas"/>
              </a:rPr>
              <a:t>each </a:t>
            </a:r>
            <a:r>
              <a:rPr lang="en-US" sz="4000" b="1" smtClean="0">
                <a:solidFill>
                  <a:srgbClr val="204A87"/>
                </a:solidFill>
                <a:latin typeface="Consolas"/>
                <a:cs typeface="Consolas"/>
              </a:rPr>
              <a:t>do 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|</a:t>
            </a:r>
            <a:r>
              <a:rPr lang="en-US" sz="4000" b="1" smtClean="0">
                <a:solidFill>
                  <a:srgbClr val="000000"/>
                </a:solidFill>
                <a:latin typeface="Consolas"/>
                <a:cs typeface="Consolas"/>
              </a:rPr>
              <a:t>pkg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|</a:t>
            </a:r>
          </a:p>
          <a:p>
            <a:pPr marL="0" indent="0">
              <a:buNone/>
            </a:pPr>
            <a:r>
              <a:rPr lang="en-US" sz="4000" smtClean="0">
                <a:latin typeface="Consolas"/>
                <a:cs typeface="Consolas"/>
              </a:rPr>
              <a:t>  </a:t>
            </a:r>
            <a:r>
              <a:rPr lang="en-US" sz="4000" smtClean="0">
                <a:solidFill>
                  <a:srgbClr val="000000"/>
                </a:solidFill>
                <a:latin typeface="Consolas"/>
                <a:cs typeface="Consolas"/>
              </a:rPr>
              <a:t>package pkg</a:t>
            </a:r>
          </a:p>
          <a:p>
            <a:pPr marL="0" indent="0">
              <a:buNone/>
            </a:pPr>
            <a:r>
              <a:rPr lang="en-US" sz="40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z="4000" dirty="0">
              <a:latin typeface="Consolas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Multiple Packages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228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Cookbook Gem Dependencies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981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Old 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mtClean="0"/>
              <a:t>Recipe</a:t>
            </a:r>
          </a:p>
          <a:p>
            <a:pPr marL="1097280" lvl="2" indent="0">
              <a:buNone/>
            </a:pPr>
            <a:r>
              <a:rPr lang="en-US" sz="3400" smtClean="0">
                <a:solidFill>
                  <a:srgbClr val="000000"/>
                </a:solidFill>
                <a:latin typeface="Consolas"/>
                <a:cs typeface="Consolas"/>
              </a:rPr>
              <a:t>chef_gem </a:t>
            </a:r>
            <a:r>
              <a:rPr lang="en-US" sz="3400" smtClean="0">
                <a:solidFill>
                  <a:srgbClr val="4E9A06"/>
                </a:solidFill>
                <a:latin typeface="Consolas"/>
                <a:cs typeface="Consolas"/>
              </a:rPr>
              <a:t>'docker' </a:t>
            </a: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1097280" lvl="2" indent="0">
              <a:buNone/>
            </a:pPr>
            <a:r>
              <a:rPr lang="en-US" sz="3400" smtClean="0">
                <a:latin typeface="Consolas"/>
                <a:cs typeface="Consolas"/>
              </a:rPr>
              <a:t>  </a:t>
            </a:r>
            <a:r>
              <a:rPr lang="en-US" sz="3400" smtClean="0">
                <a:solidFill>
                  <a:srgbClr val="000000"/>
                </a:solidFill>
                <a:latin typeface="Consolas"/>
                <a:cs typeface="Consolas"/>
              </a:rPr>
              <a:t>compile_time </a:t>
            </a: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true</a:t>
            </a:r>
          </a:p>
          <a:p>
            <a:pPr marL="1097280" lvl="2" indent="0">
              <a:buNone/>
            </a:pP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marL="1097280" lvl="2" indent="0">
              <a:buNone/>
            </a:pPr>
            <a:endParaRPr lang="en-US" smtClean="0">
              <a:latin typeface="Consolas"/>
              <a:cs typeface="Consolas"/>
            </a:endParaRPr>
          </a:p>
          <a:p>
            <a:r>
              <a:rPr lang="en-US" smtClean="0"/>
              <a:t>Library</a:t>
            </a:r>
          </a:p>
          <a:p>
            <a:pPr marL="1097280" lvl="2" indent="0">
              <a:buNone/>
            </a:pP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begin</a:t>
            </a:r>
          </a:p>
          <a:p>
            <a:pPr marL="1097280" lvl="2" indent="0">
              <a:buNone/>
            </a:pPr>
            <a:r>
              <a:rPr lang="en-US" sz="3400" smtClean="0">
                <a:latin typeface="Consolas"/>
                <a:cs typeface="Consolas"/>
              </a:rPr>
              <a:t>  </a:t>
            </a:r>
            <a:r>
              <a:rPr lang="en-US" sz="340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3400" smtClean="0">
                <a:solidFill>
                  <a:srgbClr val="4E9A06"/>
                </a:solidFill>
                <a:latin typeface="Consolas"/>
                <a:cs typeface="Consolas"/>
              </a:rPr>
              <a:t>'docker'</a:t>
            </a:r>
          </a:p>
          <a:p>
            <a:pPr marL="1097280" lvl="2" indent="0">
              <a:buNone/>
            </a:pP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rescue </a:t>
            </a:r>
            <a:r>
              <a:rPr lang="en-US" sz="3400" b="1" smtClean="0">
                <a:solidFill>
                  <a:srgbClr val="000000"/>
                </a:solidFill>
                <a:latin typeface="Consolas"/>
                <a:cs typeface="Consolas"/>
              </a:rPr>
              <a:t>LoadError</a:t>
            </a:r>
          </a:p>
          <a:p>
            <a:pPr marL="1097280" lvl="2" indent="0">
              <a:buNone/>
            </a:pPr>
            <a:r>
              <a:rPr lang="en-US" sz="3400" smtClean="0">
                <a:latin typeface="Consolas"/>
                <a:cs typeface="Consolas"/>
              </a:rPr>
              <a:t>  </a:t>
            </a:r>
            <a:r>
              <a:rPr lang="en-US" sz="3400" smtClean="0">
                <a:solidFill>
                  <a:srgbClr val="204A87"/>
                </a:solidFill>
                <a:latin typeface="Consolas"/>
                <a:cs typeface="Consolas"/>
              </a:rPr>
              <a:t>puts </a:t>
            </a:r>
            <a:r>
              <a:rPr lang="en-US" sz="3400" smtClean="0">
                <a:solidFill>
                  <a:srgbClr val="4E9A06"/>
                </a:solidFill>
                <a:latin typeface="Consolas"/>
                <a:cs typeface="Consolas"/>
              </a:rPr>
              <a:t>'waiting to load Docker'</a:t>
            </a:r>
          </a:p>
          <a:p>
            <a:pPr marL="1097280" lvl="2" indent="0">
              <a:buNone/>
            </a:pP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893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New Way (12.9.1)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mtClean="0"/>
              <a:t>metadata.rb</a:t>
            </a:r>
          </a:p>
          <a:p>
            <a:pPr marL="1097280" lvl="2" indent="0">
              <a:buNone/>
            </a:pPr>
            <a:r>
              <a:rPr lang="en-US" sz="3400" smtClean="0">
                <a:solidFill>
                  <a:srgbClr val="000000"/>
                </a:solidFill>
                <a:latin typeface="Consolas"/>
                <a:cs typeface="Consolas"/>
              </a:rPr>
              <a:t>gem </a:t>
            </a:r>
            <a:r>
              <a:rPr lang="en-US" sz="3400" smtClean="0">
                <a:solidFill>
                  <a:srgbClr val="4E9A06"/>
                </a:solidFill>
                <a:latin typeface="Consolas"/>
                <a:cs typeface="Consolas"/>
              </a:rPr>
              <a:t>'docker'</a:t>
            </a:r>
            <a:endParaRPr lang="en-US" smtClean="0">
              <a:latin typeface="Consolas"/>
              <a:cs typeface="Consolas"/>
            </a:endParaRPr>
          </a:p>
          <a:p>
            <a:endParaRPr lang="en-US" smtClean="0"/>
          </a:p>
          <a:p>
            <a:r>
              <a:rPr lang="en-US" smtClean="0"/>
              <a:t>Library</a:t>
            </a:r>
          </a:p>
          <a:p>
            <a:pPr marL="1097280" lvl="2" indent="0">
              <a:buNone/>
            </a:pPr>
            <a:r>
              <a:rPr lang="en-US" sz="340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3400" smtClean="0">
                <a:solidFill>
                  <a:srgbClr val="4E9A06"/>
                </a:solidFill>
                <a:latin typeface="Consolas"/>
                <a:cs typeface="Consolas"/>
              </a:rPr>
              <a:t>'docker'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348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200" smtClean="0"/>
              <a:t>chef generate cookbook my_cookbook (0.10.0)</a:t>
            </a:r>
            <a:endParaRPr lang="en-US" sz="5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.gitignore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.kitchen.yml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Berksfile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README.md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chefignore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metadata.rb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recipes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default.rb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├── spec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│   ├── spec_helper.rb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│   └── unit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│       └── recipes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│           └── default_spec.rb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└── test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└── integration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├── default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│   └── serverspec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│       └── default_spec.rb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└── helpers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    └── serverspec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        └── spec_helper.rb</a:t>
            </a:r>
          </a:p>
          <a:p>
            <a:pPr marL="0" indent="0">
              <a:buNone/>
            </a:pPr>
            <a:endParaRPr lang="mr-IN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10 directories, 11 files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906146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Windows Improvements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81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New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chocolatey_package (Chef 12.7.0)</a:t>
            </a:r>
          </a:p>
          <a:p>
            <a:r>
              <a:rPr lang="en-US" smtClean="0"/>
              <a:t>cab_package (Chef 12.15.19)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23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Newly Built-in Windows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reboot</a:t>
            </a:r>
          </a:p>
          <a:p>
            <a:r>
              <a:rPr lang="en-US" smtClean="0"/>
              <a:t>batch</a:t>
            </a:r>
          </a:p>
          <a:p>
            <a:r>
              <a:rPr lang="en-US" smtClean="0"/>
              <a:t>registry</a:t>
            </a:r>
          </a:p>
          <a:p>
            <a:r>
              <a:rPr lang="en-US" smtClean="0"/>
              <a:t>package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112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Cookbook Testing with Travis &amp; AppVeyor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Let’s look at the code</a:t>
            </a:r>
          </a:p>
          <a:p>
            <a:endParaRPr lang="en-US" smtClean="0"/>
          </a:p>
          <a:p>
            <a:r>
              <a:rPr lang="en-US" smtClean="0">
                <a:hlinkClick r:id="rId2"/>
              </a:rPr>
              <a:t>https://github.com/chef-cookbooks/windows/blob/master/.travis.yml</a:t>
            </a:r>
            <a:endParaRPr lang="en-US" smtClean="0"/>
          </a:p>
          <a:p>
            <a:r>
              <a:rPr lang="en-US" smtClean="0">
                <a:hlinkClick r:id="rId3"/>
              </a:rPr>
              <a:t>https://github.com/chef-cookbooks/windows/blob/master/appveyor.yml</a:t>
            </a:r>
            <a:endParaRPr lang="en-US" smtClean="0"/>
          </a:p>
          <a:p>
            <a:r>
              <a:rPr lang="en-US" smtClean="0">
                <a:hlinkClick r:id="rId4"/>
              </a:rPr>
              <a:t>https://github.com/chef-cookbooks/windows/blob/master/Rakefile</a:t>
            </a:r>
            <a:endParaRPr lang="en-US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119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Cookbook Testing with Travis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hlinkClick r:id="rId2"/>
              </a:rPr>
              <a:t>https://github.com/chef-cookbooks/activemq/blob/master/.travis.yml</a:t>
            </a:r>
            <a:endParaRPr lang="en-US" smtClean="0"/>
          </a:p>
          <a:p>
            <a:pPr lvl="1"/>
            <a:r>
              <a:rPr lang="en-US" smtClean="0">
                <a:hlinkClick r:id="rId3"/>
              </a:rPr>
              <a:t>https://travis-ci.org/chef-cookbooks/activemq</a:t>
            </a:r>
            <a:endParaRPr lang="en-US" smtClean="0"/>
          </a:p>
          <a:p>
            <a:endParaRPr lang="en-US" smtClean="0">
              <a:hlinkClick r:id="rId4"/>
            </a:endParaRPr>
          </a:p>
          <a:p>
            <a:r>
              <a:rPr lang="en-US" smtClean="0">
                <a:hlinkClick r:id="rId4"/>
              </a:rPr>
              <a:t>https://github.com/chef-cookbooks/activemq/blob/master/.kitchen.docker.yml</a:t>
            </a:r>
            <a:endParaRPr lang="en-US" smtClean="0"/>
          </a:p>
          <a:p>
            <a:endParaRPr lang="en-US" smtClean="0">
              <a:hlinkClick r:id="rId5"/>
            </a:endParaRPr>
          </a:p>
          <a:p>
            <a:r>
              <a:rPr lang="en-US" smtClean="0">
                <a:hlinkClick r:id="rId5"/>
              </a:rPr>
              <a:t>https://github.com/someara/kitchen-dokken</a:t>
            </a:r>
            <a:endParaRPr lang="en-US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42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fgmgmtcamp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124" y="3282950"/>
            <a:ext cx="4597400" cy="1663700"/>
          </a:xfrm>
          <a:prstGeom prst="rect">
            <a:avLst/>
          </a:prstGeom>
        </p:spPr>
      </p:pic>
      <p:pic>
        <p:nvPicPr>
          <p:cNvPr id="3" name="Picture 2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535" y="1830461"/>
            <a:ext cx="7233742" cy="456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282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ll_Day_DevOp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781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843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Nathen Harvey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VP, Community Development at Chef</a:t>
            </a:r>
          </a:p>
          <a:p>
            <a:pPr marL="0" indent="0">
              <a:buNone/>
            </a:pPr>
            <a:r>
              <a:rPr lang="en-US" dirty="0"/>
              <a:t>Co-host of the Food Fight Show Podcast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Occasional farmer –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ei.chef.io</a:t>
            </a:r>
            <a:r>
              <a:rPr lang="en-US" dirty="0" smtClean="0"/>
              <a:t>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Love eggs – </a:t>
            </a:r>
            <a:r>
              <a:rPr lang="en-US" dirty="0">
                <a:hlinkClick r:id="rId3"/>
              </a:rPr>
              <a:t>http://eggs.chef.io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#</a:t>
            </a:r>
            <a:r>
              <a:rPr lang="en-US" dirty="0" err="1"/>
              <a:t>hugops</a:t>
            </a:r>
            <a:r>
              <a:rPr lang="en-US" dirty="0"/>
              <a:t> – </a:t>
            </a:r>
            <a:r>
              <a:rPr lang="en-US" dirty="0">
                <a:hlinkClick r:id="rId4"/>
              </a:rPr>
              <a:t>http://hugops.chef.io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@</a:t>
            </a:r>
            <a:r>
              <a:rPr lang="en-US" dirty="0" err="1" smtClean="0"/>
              <a:t>nathenharvey</a:t>
            </a:r>
            <a:endParaRPr lang="en-US" dirty="0"/>
          </a:p>
          <a:p>
            <a:pPr marL="0" indent="0">
              <a:buNone/>
            </a:pPr>
            <a:r>
              <a:rPr lang="en-US" dirty="0" err="1">
                <a:hlinkClick r:id="rId5"/>
              </a:rPr>
              <a:t>nharvey@chef.io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nathen_bw_re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82673" y="541421"/>
            <a:ext cx="2435726" cy="2435726"/>
          </a:xfrm>
          <a:prstGeom prst="rect">
            <a:avLst/>
          </a:prstGeom>
        </p:spPr>
      </p:pic>
      <p:pic>
        <p:nvPicPr>
          <p:cNvPr id="5" name="Picture 4" descr="foodfight_header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2106" y="5222224"/>
            <a:ext cx="2449763" cy="125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75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kitchen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12618720" cy="261514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0.10.0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default-ubuntu-1404  Vagrant  ChefZero     Busser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default-centos-71    Vagrant  ChefZero     Busser    Ssh        &lt;Not Created&gt;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70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200" smtClean="0"/>
              <a:t>chef generate cookbook my_cookbook (0.19.6)</a:t>
            </a:r>
            <a:endParaRPr lang="en-US" sz="5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.delivery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├── build_cookbook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├── config.json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project.toml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.gitignore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.kitchen.yml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Berksfile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README.md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chefignore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metadata.rb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├── recipes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│   └── default.rb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├── spec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│   ├── spec_helper.rb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│   └── unit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│       └── recipes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│           └── default_spec.rb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└── test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    └── recipes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        └── default_test.rb</a:t>
            </a:r>
          </a:p>
          <a:p>
            <a:pPr marL="0" indent="0">
              <a:buNone/>
            </a:pPr>
            <a:endParaRPr lang="de-DE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17 directories, 33 files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253812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0" y="2199426"/>
            <a:ext cx="12618720" cy="260646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0.19.6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default-ubuntu-1604  Vagrant  ChefZero     Inspec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default-centos-72    Vagrant  ChefZero     Inspec    Ssh        &lt;Not Created&gt;</a:t>
            </a:r>
            <a:endParaRPr lang="en-US" sz="2500" dirty="0">
              <a:latin typeface="Consolas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kitchen list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1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kitchen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12618720" cy="261514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0.10.0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default-ubuntu-1404  Vagrant  ChefZero     Busser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default-centos-71    Vagrant  ChefZero     Busser    Ssh        &lt;Not Created&gt;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0" y="4805890"/>
            <a:ext cx="12618720" cy="260646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0.19.6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default-ubuntu-1604  Vagrant  ChefZero     Inspec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default-centos-72    Vagrant  ChefZero     Inspec    Ssh        &lt;Not Created&gt;</a:t>
            </a:r>
            <a:endParaRPr lang="en-US" sz="25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233033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-Summit-2016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Chef-Summit-2016.potx</Template>
  <TotalTime>1220</TotalTime>
  <Words>1912</Words>
  <Application>Microsoft Macintosh PowerPoint</Application>
  <PresentationFormat>Custom</PresentationFormat>
  <Paragraphs>466</Paragraphs>
  <Slides>57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Chef-Summit-2016</vt:lpstr>
      <vt:lpstr>Modern Cookbook Development</vt:lpstr>
      <vt:lpstr>Creating Cookbooks</vt:lpstr>
      <vt:lpstr>knife cookbook create my_cookbook</vt:lpstr>
      <vt:lpstr>berks cookbook my_cookbook</vt:lpstr>
      <vt:lpstr>chef generate cookbook my_cookbook (0.10.0)</vt:lpstr>
      <vt:lpstr>kitchen list</vt:lpstr>
      <vt:lpstr>chef generate cookbook my_cookbook (0.19.6)</vt:lpstr>
      <vt:lpstr>kitchen list</vt:lpstr>
      <vt:lpstr>kitchen list</vt:lpstr>
      <vt:lpstr>kitchen list</vt:lpstr>
      <vt:lpstr>kitchen list</vt:lpstr>
      <vt:lpstr>Testing Your New Cookbook</vt:lpstr>
      <vt:lpstr>Testing Your New Cookbook</vt:lpstr>
      <vt:lpstr>Testing Your New Cookbook</vt:lpstr>
      <vt:lpstr>Testing Your New Cookbook</vt:lpstr>
      <vt:lpstr>PowerPoint Presentation</vt:lpstr>
      <vt:lpstr>Delivery Prototype for Local Phases Execution</vt:lpstr>
      <vt:lpstr>New Chef Resources</vt:lpstr>
      <vt:lpstr>New Ohai Plugins</vt:lpstr>
      <vt:lpstr>PowerPoint Presentation</vt:lpstr>
      <vt:lpstr>Custom Resources</vt:lpstr>
      <vt:lpstr>Custom resources are reusable Chef resources you define within your cookbooks that make it easy to automate repetitive tasks within your organization’s cookbooks </vt:lpstr>
      <vt:lpstr>Custom resources build on the foundations of Lightweight Resource Providers (LWRPs) with powerful new functionality and a simpler DSL</vt:lpstr>
      <vt:lpstr>Custom Resources</vt:lpstr>
      <vt:lpstr>Improvements over LWRPs</vt:lpstr>
      <vt:lpstr>PowerPoint Presentation</vt:lpstr>
      <vt:lpstr>PowerPoint Presentation</vt:lpstr>
      <vt:lpstr>PowerPoint Presentation</vt:lpstr>
      <vt:lpstr>Chef Solo</vt:lpstr>
      <vt:lpstr>Chef Solo now uses the same technology as Chef Client Local Mode</vt:lpstr>
      <vt:lpstr>Editing and Deleting Resources</vt:lpstr>
      <vt:lpstr>Chef Rewind extension is no longer required - Chef 12.10 and later.</vt:lpstr>
      <vt:lpstr>Delete</vt:lpstr>
      <vt:lpstr>Delete</vt:lpstr>
      <vt:lpstr>Edit</vt:lpstr>
      <vt:lpstr>Edit</vt:lpstr>
      <vt:lpstr>PowerPoint Presentation</vt:lpstr>
      <vt:lpstr>Built-in Apt &amp; Yum Resources</vt:lpstr>
      <vt:lpstr>metadata.rb</vt:lpstr>
      <vt:lpstr>Update the Debian / Ubuntu Package Cache</vt:lpstr>
      <vt:lpstr>metadata.rb</vt:lpstr>
      <vt:lpstr>Update the Debian / Ubuntu Package Cache</vt:lpstr>
      <vt:lpstr>Package Repositories</vt:lpstr>
      <vt:lpstr>Multi-package</vt:lpstr>
      <vt:lpstr>Multiple Packages</vt:lpstr>
      <vt:lpstr>Multiple Packages</vt:lpstr>
      <vt:lpstr>Cookbook Gem Dependencies</vt:lpstr>
      <vt:lpstr>Old Way</vt:lpstr>
      <vt:lpstr>New Way (12.9.1)</vt:lpstr>
      <vt:lpstr>Windows Improvements</vt:lpstr>
      <vt:lpstr>New Resources</vt:lpstr>
      <vt:lpstr>Newly Built-in Windows Resources</vt:lpstr>
      <vt:lpstr>Cookbook Testing with Travis &amp; AppVeyor</vt:lpstr>
      <vt:lpstr>More Cookbook Testing with Travis</vt:lpstr>
      <vt:lpstr>PowerPoint Presentation</vt:lpstr>
      <vt:lpstr>PowerPoint Presentation</vt:lpstr>
      <vt:lpstr>Nathen Harvey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Amanda McCammon</dc:creator>
  <cp:lastModifiedBy>Nathen Harvey</cp:lastModifiedBy>
  <cp:revision>60</cp:revision>
  <dcterms:created xsi:type="dcterms:W3CDTF">2016-06-10T19:29:21Z</dcterms:created>
  <dcterms:modified xsi:type="dcterms:W3CDTF">2016-11-15T05:01:23Z</dcterms:modified>
</cp:coreProperties>
</file>

<file path=docProps/thumbnail.jpeg>
</file>